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57" r:id="rId2"/>
    <p:sldId id="308" r:id="rId3"/>
    <p:sldId id="309" r:id="rId4"/>
    <p:sldId id="304" r:id="rId5"/>
    <p:sldId id="305" r:id="rId6"/>
    <p:sldId id="306" r:id="rId7"/>
    <p:sldId id="311" r:id="rId8"/>
    <p:sldId id="310" r:id="rId9"/>
    <p:sldId id="298" r:id="rId10"/>
    <p:sldId id="303" r:id="rId11"/>
    <p:sldId id="313" r:id="rId12"/>
    <p:sldId id="312" r:id="rId13"/>
    <p:sldId id="314" r:id="rId14"/>
    <p:sldId id="307" r:id="rId15"/>
    <p:sldId id="263" r:id="rId16"/>
    <p:sldId id="293" r:id="rId17"/>
    <p:sldId id="292" r:id="rId18"/>
    <p:sldId id="265" r:id="rId19"/>
    <p:sldId id="273" r:id="rId20"/>
    <p:sldId id="268" r:id="rId21"/>
    <p:sldId id="262" r:id="rId22"/>
    <p:sldId id="321" r:id="rId23"/>
    <p:sldId id="281" r:id="rId24"/>
    <p:sldId id="284" r:id="rId25"/>
    <p:sldId id="285" r:id="rId26"/>
    <p:sldId id="283" r:id="rId27"/>
    <p:sldId id="286" r:id="rId28"/>
    <p:sldId id="287" r:id="rId29"/>
    <p:sldId id="288" r:id="rId30"/>
    <p:sldId id="289" r:id="rId31"/>
    <p:sldId id="323" r:id="rId32"/>
    <p:sldId id="324" r:id="rId33"/>
    <p:sldId id="322" r:id="rId34"/>
    <p:sldId id="315" r:id="rId35"/>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p:scale>
          <a:sx n="78" d="100"/>
          <a:sy n="78" d="100"/>
        </p:scale>
        <p:origin x="-1146" y="6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89982"/>
          </a:xfrm>
          <a:prstGeom prst="rect">
            <a:avLst/>
          </a:prstGeom>
        </p:spPr>
        <p:txBody>
          <a:bodyPr vert="horz" lIns="91440" tIns="45720" rIns="91440" bIns="45720" rtlCol="0"/>
          <a:lstStyle>
            <a:lvl1pPr algn="r">
              <a:defRPr sz="1200"/>
            </a:lvl1pPr>
          </a:lstStyle>
          <a:p>
            <a:fld id="{50AF96C3-DDB8-4E5C-A765-C3182E105C6F}" type="datetimeFigureOut">
              <a:rPr lang="en-US" smtClean="0"/>
              <a:pPr/>
              <a:t>10/5/2016</a:t>
            </a:fld>
            <a:endParaRPr lang="en-US"/>
          </a:p>
        </p:txBody>
      </p:sp>
      <p:sp>
        <p:nvSpPr>
          <p:cNvPr id="4" name="Footer Placeholder 3"/>
          <p:cNvSpPr>
            <a:spLocks noGrp="1"/>
          </p:cNvSpPr>
          <p:nvPr>
            <p:ph type="ftr" sz="quarter" idx="2"/>
          </p:nvPr>
        </p:nvSpPr>
        <p:spPr>
          <a:xfrm>
            <a:off x="0" y="9307955"/>
            <a:ext cx="2918831" cy="4899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07955"/>
            <a:ext cx="2918831" cy="489982"/>
          </a:xfrm>
          <a:prstGeom prst="rect">
            <a:avLst/>
          </a:prstGeom>
        </p:spPr>
        <p:txBody>
          <a:bodyPr vert="horz" lIns="91440" tIns="45720" rIns="91440" bIns="45720" rtlCol="0" anchor="b"/>
          <a:lstStyle>
            <a:lvl1pPr algn="r">
              <a:defRPr sz="1200"/>
            </a:lvl1pPr>
          </a:lstStyle>
          <a:p>
            <a:fld id="{1B626EBD-F5FC-4DFB-B5D3-CDCF8B1231A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48B0014B-6160-423D-99CE-98E03BE2F6C9}" type="datetimeFigureOut">
              <a:rPr lang="en-US" smtClean="0"/>
              <a:pPr/>
              <a:t>10/5/2016</a:t>
            </a:fld>
            <a:endParaRPr lang="en-US"/>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54828"/>
            <a:ext cx="5388610" cy="44098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81937F25-AC58-4C0D-AE2D-9BE2CDB819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937F25-AC58-4C0D-AE2D-9BE2CDB8197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2490A-E585-43EA-91E6-70B8DBA4A3C6}"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27EBC-8A06-4F73-9CBC-24F257010E7D}"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43893-6140-4775-AB0E-32A5E1D64AA8}"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22A74-47E4-473E-8484-C00B2FF1ED47}"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8B565C-4562-45BD-9F1C-3AC20B75E948}"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59EA0E-600E-4B89-AF99-97D66CE4413F}" type="datetime1">
              <a:rPr lang="en-US" smtClean="0"/>
              <a:pPr/>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81FE05-D179-4AD6-BEB9-3F223B6DEA36}" type="datetime1">
              <a:rPr lang="en-US" smtClean="0"/>
              <a:pPr/>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D7B938-F59E-42B0-B6BC-58E2B3EFBBBA}" type="datetime1">
              <a:rPr lang="en-US" smtClean="0"/>
              <a:pPr/>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BE0C-1134-4902-9370-BC7B1F12B275}" type="datetime1">
              <a:rPr lang="en-US" smtClean="0"/>
              <a:pPr/>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D26EF-6B2C-42C8-BE9B-20F4C43DBD19}" type="datetime1">
              <a:rPr lang="en-US" smtClean="0"/>
              <a:pPr/>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803A9-E64A-487D-B3FC-CB32CC74B426}" type="datetime1">
              <a:rPr lang="en-US" smtClean="0"/>
              <a:pPr/>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A7283-3D61-40EC-85B9-6DED58ADAB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A32E7-963F-417B-B600-8D336FBCFFC5}" type="datetime1">
              <a:rPr lang="en-US" smtClean="0"/>
              <a:pPr/>
              <a:t>10/5/2016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A7283-3D61-40EC-85B9-6DED58ADAB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frc.gov.mn/"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www.londonstockexchange.com/"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hkexnews.hk-&#1072;&#1072;&#1088;/" TargetMode="External"/><Relationship Id="rId4" Type="http://schemas.openxmlformats.org/officeDocument/2006/relationships/hyperlink" Target="http://www.jpx.co.jp-&#1072;&#1072;&#108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mn-MN" sz="3200" b="1" dirty="0" smtClean="0">
                <a:solidFill>
                  <a:srgbClr val="C00000"/>
                </a:solidFill>
                <a:latin typeface="Times New Roman" pitchFamily="18" charset="0"/>
                <a:cs typeface="Times New Roman" pitchFamily="18" charset="0"/>
              </a:rPr>
              <a:t>ҮНЭТ ЦААС ГАРГАГЧИЙН МЭДЭЭЛЛИЙН ИЛ ТОД </a:t>
            </a:r>
            <a:br>
              <a:rPr lang="mn-MN" sz="3200" b="1" dirty="0" smtClean="0">
                <a:solidFill>
                  <a:srgbClr val="C00000"/>
                </a:solidFill>
                <a:latin typeface="Times New Roman" pitchFamily="18" charset="0"/>
                <a:cs typeface="Times New Roman" pitchFamily="18" charset="0"/>
              </a:rPr>
            </a:br>
            <a:r>
              <a:rPr lang="mn-MN" sz="3200" b="1" dirty="0" smtClean="0">
                <a:solidFill>
                  <a:srgbClr val="C00000"/>
                </a:solidFill>
                <a:latin typeface="Times New Roman" pitchFamily="18" charset="0"/>
                <a:cs typeface="Times New Roman" pitchFamily="18" charset="0"/>
              </a:rPr>
              <a:t>БАЙДЛЫН АСУУДАЛ</a:t>
            </a:r>
            <a:br>
              <a:rPr lang="mn-MN" sz="3200" b="1" dirty="0" smtClean="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4114800"/>
            <a:ext cx="7924800" cy="2438400"/>
          </a:xfrm>
        </p:spPr>
        <p:txBody>
          <a:bodyPr>
            <a:normAutofit fontScale="55000" lnSpcReduction="20000"/>
          </a:bodyPr>
          <a:lstStyle/>
          <a:p>
            <a:pPr algn="r"/>
            <a:endParaRPr lang="mn-MN" dirty="0" smtClean="0">
              <a:solidFill>
                <a:schemeClr val="bg2"/>
              </a:solidFill>
              <a:latin typeface="Times New Roman" pitchFamily="18" charset="0"/>
              <a:cs typeface="Times New Roman" pitchFamily="18" charset="0"/>
            </a:endParaRPr>
          </a:p>
          <a:p>
            <a:pPr algn="r"/>
            <a:r>
              <a:rPr lang="mn-MN" sz="3400" dirty="0" smtClean="0">
                <a:solidFill>
                  <a:schemeClr val="tx1"/>
                </a:solidFill>
                <a:latin typeface="Times New Roman" pitchFamily="18" charset="0"/>
                <a:cs typeface="Times New Roman" pitchFamily="18" charset="0"/>
              </a:rPr>
              <a:t>Санхүүгийн зохицуулах хороо</a:t>
            </a:r>
          </a:p>
          <a:p>
            <a:pPr algn="r"/>
            <a:r>
              <a:rPr lang="mn-MN" sz="3400" dirty="0" smtClean="0">
                <a:solidFill>
                  <a:schemeClr val="tx1"/>
                </a:solidFill>
                <a:latin typeface="Times New Roman" pitchFamily="18" charset="0"/>
                <a:cs typeface="Times New Roman" pitchFamily="18" charset="0"/>
              </a:rPr>
              <a:t>Хяналт шалгалт, зохицуулалтын газар</a:t>
            </a:r>
          </a:p>
          <a:p>
            <a:pPr algn="r"/>
            <a:r>
              <a:rPr lang="mn-MN" sz="3400" dirty="0" smtClean="0">
                <a:solidFill>
                  <a:schemeClr val="tx1"/>
                </a:solidFill>
                <a:latin typeface="Times New Roman" pitchFamily="18" charset="0"/>
                <a:cs typeface="Times New Roman" pitchFamily="18" charset="0"/>
              </a:rPr>
              <a:t>ахлах референт Б.Долгорсүрэн</a:t>
            </a:r>
          </a:p>
          <a:p>
            <a:pPr algn="r"/>
            <a:endParaRPr lang="mn-MN" sz="3400" dirty="0">
              <a:solidFill>
                <a:schemeClr val="tx1"/>
              </a:solidFill>
              <a:latin typeface="Times New Roman" pitchFamily="18" charset="0"/>
              <a:cs typeface="Times New Roman" pitchFamily="18" charset="0"/>
            </a:endParaRPr>
          </a:p>
          <a:p>
            <a:pPr algn="r"/>
            <a:endParaRPr lang="mn-MN" sz="3400" dirty="0" smtClean="0">
              <a:solidFill>
                <a:schemeClr val="tx1"/>
              </a:solidFill>
              <a:latin typeface="Times New Roman" pitchFamily="18" charset="0"/>
              <a:cs typeface="Times New Roman" pitchFamily="18" charset="0"/>
            </a:endParaRPr>
          </a:p>
          <a:p>
            <a:r>
              <a:rPr lang="mn-MN" sz="3400" dirty="0" smtClean="0">
                <a:solidFill>
                  <a:schemeClr val="tx1"/>
                </a:solidFill>
                <a:latin typeface="Times New Roman" pitchFamily="18" charset="0"/>
                <a:cs typeface="Times New Roman" pitchFamily="18" charset="0"/>
              </a:rPr>
              <a:t>Улаанбаатар хот.</a:t>
            </a:r>
          </a:p>
          <a:p>
            <a:r>
              <a:rPr lang="mn-MN" sz="3400" dirty="0" smtClean="0">
                <a:solidFill>
                  <a:schemeClr val="tx1"/>
                </a:solidFill>
                <a:latin typeface="Times New Roman" pitchFamily="18" charset="0"/>
                <a:cs typeface="Times New Roman" pitchFamily="18" charset="0"/>
              </a:rPr>
              <a:t>20</a:t>
            </a:r>
            <a:r>
              <a:rPr lang="en-US" sz="3400" dirty="0" smtClean="0">
                <a:solidFill>
                  <a:schemeClr val="tx1"/>
                </a:solidFill>
                <a:latin typeface="Times New Roman" pitchFamily="18" charset="0"/>
                <a:cs typeface="Times New Roman" pitchFamily="18" charset="0"/>
              </a:rPr>
              <a:t>16</a:t>
            </a:r>
            <a:r>
              <a:rPr lang="mn-MN" sz="3400" dirty="0" smtClean="0">
                <a:solidFill>
                  <a:schemeClr val="tx1"/>
                </a:solidFill>
                <a:latin typeface="Times New Roman" pitchFamily="18" charset="0"/>
                <a:cs typeface="Times New Roman" pitchFamily="18" charset="0"/>
              </a:rPr>
              <a:t>.10.05</a:t>
            </a:r>
          </a:p>
          <a:p>
            <a:pPr algn="r"/>
            <a:endParaRPr lang="mn-MN" dirty="0">
              <a:solidFill>
                <a:schemeClr val="bg2"/>
              </a:solidFill>
              <a:latin typeface="Times New Roman" pitchFamily="18" charset="0"/>
              <a:cs typeface="Times New Roman" pitchFamily="18" charset="0"/>
            </a:endParaRPr>
          </a:p>
          <a:p>
            <a:pPr algn="r"/>
            <a:endParaRPr lang="mn-MN" dirty="0" smtClean="0">
              <a:solidFill>
                <a:schemeClr val="bg2"/>
              </a:solidFill>
              <a:latin typeface="Times New Roman" pitchFamily="18" charset="0"/>
              <a:cs typeface="Times New Roman" pitchFamily="18" charset="0"/>
            </a:endParaRPr>
          </a:p>
          <a:p>
            <a:pPr algn="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050" name="AutoShape 2"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Battsetseg\Downloads\Picture2.png"/>
          <p:cNvPicPr>
            <a:picLocks noChangeAspect="1" noChangeArrowheads="1"/>
          </p:cNvPicPr>
          <p:nvPr/>
        </p:nvPicPr>
        <p:blipFill>
          <a:blip r:embed="rId2" cstate="print"/>
          <a:srcRect/>
          <a:stretch>
            <a:fillRect/>
          </a:stretch>
        </p:blipFill>
        <p:spPr bwMode="auto">
          <a:xfrm>
            <a:off x="0" y="-24"/>
            <a:ext cx="9130652" cy="6858000"/>
          </a:xfrm>
          <a:prstGeom prst="rect">
            <a:avLst/>
          </a:prstGeom>
          <a:noFill/>
        </p:spPr>
      </p:pic>
      <p:sp>
        <p:nvSpPr>
          <p:cNvPr id="11" name="Title 1"/>
          <p:cNvSpPr txBox="1">
            <a:spLocks/>
          </p:cNvSpPr>
          <p:nvPr/>
        </p:nvSpPr>
        <p:spPr bwMode="auto">
          <a:xfrm>
            <a:off x="609600" y="152401"/>
            <a:ext cx="6819920" cy="708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mn-MN" sz="2000" b="1" i="1" cap="all" dirty="0" smtClean="0">
                <a:solidFill>
                  <a:srgbClr val="C00000"/>
                </a:solidFill>
                <a:latin typeface="Times New Roman" pitchFamily="18" charset="0"/>
                <a:cs typeface="Times New Roman" pitchFamily="18" charset="0"/>
              </a:rPr>
              <a:t>Нийтэд болон хувьцаа эзэмшигчдэд </a:t>
            </a:r>
          </a:p>
          <a:p>
            <a:pPr algn="ctr" eaLnBrk="0" fontAlgn="base" hangingPunct="0">
              <a:spcBef>
                <a:spcPct val="0"/>
              </a:spcBef>
              <a:spcAft>
                <a:spcPct val="0"/>
              </a:spcAft>
              <a:defRPr/>
            </a:pPr>
            <a:r>
              <a:rPr lang="mn-MN" sz="2000" b="1" i="1" cap="all" dirty="0" smtClean="0">
                <a:solidFill>
                  <a:srgbClr val="C00000"/>
                </a:solidFill>
                <a:latin typeface="Times New Roman" pitchFamily="18" charset="0"/>
                <a:cs typeface="Times New Roman" pitchFamily="18" charset="0"/>
              </a:rPr>
              <a:t>хүргэх  мэдээллүүд </a:t>
            </a:r>
            <a:endParaRPr kumimoji="0" lang="en-US" sz="3200" b="1" i="1" u="none" strike="noStrike" kern="0" cap="none" spc="0" normalizeH="0" baseline="0" noProof="0" dirty="0">
              <a:ln>
                <a:noFill/>
              </a:ln>
              <a:solidFill>
                <a:srgbClr val="C00000"/>
              </a:solidFill>
              <a:effectLst/>
              <a:uLnTx/>
              <a:uFillTx/>
              <a:latin typeface="+mj-lt"/>
              <a:ea typeface="+mj-ea"/>
              <a:cs typeface="+mj-cs"/>
            </a:endParaRPr>
          </a:p>
        </p:txBody>
      </p:sp>
      <p:sp>
        <p:nvSpPr>
          <p:cNvPr id="12" name="Text Placeholder 3"/>
          <p:cNvSpPr txBox="1">
            <a:spLocks/>
          </p:cNvSpPr>
          <p:nvPr/>
        </p:nvSpPr>
        <p:spPr>
          <a:xfrm>
            <a:off x="485804" y="1714488"/>
            <a:ext cx="3657568" cy="501665"/>
          </a:xfrm>
          <a:prstGeom prst="rect">
            <a:avLst/>
          </a:prstGeom>
          <a:gradFill>
            <a:gsLst>
              <a:gs pos="0">
                <a:srgbClr val="5E9EFF"/>
              </a:gs>
              <a:gs pos="39999">
                <a:srgbClr val="85C2FF"/>
              </a:gs>
              <a:gs pos="70000">
                <a:srgbClr val="C4D6EB"/>
              </a:gs>
              <a:gs pos="100000">
                <a:srgbClr val="FFEBFA"/>
              </a:gs>
            </a:gsLst>
            <a:lin ang="16200000" scaled="0"/>
          </a:gra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mn-MN" sz="2000" dirty="0" smtClean="0">
                <a:latin typeface="Times New Roman" pitchFamily="18" charset="0"/>
                <a:cs typeface="Times New Roman" pitchFamily="18" charset="0"/>
              </a:rPr>
              <a:t>	 </a:t>
            </a:r>
            <a:r>
              <a:rPr lang="mn-MN" sz="2400" b="1" dirty="0" smtClean="0">
                <a:latin typeface="Times New Roman" pitchFamily="18" charset="0"/>
                <a:cs typeface="Times New Roman" pitchFamily="18" charset="0"/>
              </a:rPr>
              <a:t>Компанийн тухай хууль                           </a:t>
            </a:r>
            <a:endParaRPr lang="en-US" sz="1900" b="1" dirty="0" smtClean="0">
              <a:latin typeface="Times New Roman" pitchFamily="18" charset="0"/>
              <a:cs typeface="Times New Roman" pitchFamily="18" charset="0"/>
            </a:endParaRPr>
          </a:p>
        </p:txBody>
      </p:sp>
      <p:sp>
        <p:nvSpPr>
          <p:cNvPr id="13" name="Content Placeholder 4"/>
          <p:cNvSpPr txBox="1">
            <a:spLocks/>
          </p:cNvSpPr>
          <p:nvPr/>
        </p:nvSpPr>
        <p:spPr>
          <a:xfrm>
            <a:off x="485804" y="2216153"/>
            <a:ext cx="3657568" cy="4427557"/>
          </a:xfrm>
          <a:prstGeom prst="rect">
            <a:avLst/>
          </a:prstGeom>
          <a:gradFill>
            <a:gsLst>
              <a:gs pos="0">
                <a:schemeClr val="accent1"/>
              </a:gs>
              <a:gs pos="39999">
                <a:srgbClr val="85C2FF"/>
              </a:gs>
              <a:gs pos="70000">
                <a:srgbClr val="C4D6EB"/>
              </a:gs>
              <a:gs pos="100000">
                <a:srgbClr val="FFEBFA"/>
              </a:gs>
            </a:gsLst>
            <a:lin ang="16200000" scaled="0"/>
          </a:gradFill>
          <a:ln/>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lvl="2" indent="-231775" algn="just">
              <a:buFont typeface="Wingdings" pitchFamily="2" charset="2"/>
              <a:buChar char="§"/>
            </a:pPr>
            <a:r>
              <a:rPr lang="mn-MN" sz="2000" dirty="0" smtClean="0">
                <a:latin typeface="Times New Roman" pitchFamily="18" charset="0"/>
                <a:cs typeface="Times New Roman" pitchFamily="18" charset="0"/>
              </a:rPr>
              <a:t>компанийн засаглалын гол зарчмууд</a:t>
            </a:r>
          </a:p>
          <a:p>
            <a:pPr marL="628650" lvl="2" indent="-231775" algn="just">
              <a:buFont typeface="Wingdings" pitchFamily="2" charset="2"/>
              <a:buChar char="§"/>
            </a:pPr>
            <a:r>
              <a:rPr lang="mn-MN" sz="2000" dirty="0" smtClean="0">
                <a:latin typeface="Times New Roman" pitchFamily="18" charset="0"/>
                <a:cs typeface="Times New Roman" pitchFamily="18" charset="0"/>
              </a:rPr>
              <a:t>нээлттэй тайлагналын тогтолцоо </a:t>
            </a:r>
          </a:p>
          <a:p>
            <a:pPr marL="628650" lvl="2" indent="-231775" algn="just">
              <a:buFont typeface="Wingdings" pitchFamily="2" charset="2"/>
              <a:buChar char="§"/>
            </a:pPr>
            <a:r>
              <a:rPr lang="mn-MN" sz="2000" dirty="0" smtClean="0">
                <a:latin typeface="Times New Roman" pitchFamily="18" charset="0"/>
                <a:cs typeface="Times New Roman" pitchFamily="18" charset="0"/>
              </a:rPr>
              <a:t>жижиг хувьцаа эзэмшигчдийн эрх ашиг</a:t>
            </a:r>
          </a:p>
          <a:p>
            <a:pPr marL="628650" lvl="2" indent="-231775" algn="just">
              <a:buFont typeface="Wingdings" pitchFamily="2" charset="2"/>
              <a:buChar char="§"/>
            </a:pPr>
            <a:r>
              <a:rPr lang="mn-MN" sz="2000" dirty="0" smtClean="0">
                <a:latin typeface="Times New Roman" pitchFamily="18" charset="0"/>
                <a:cs typeface="Times New Roman" pitchFamily="18" charset="0"/>
              </a:rPr>
              <a:t>ногдол ашгийн бодлого</a:t>
            </a:r>
          </a:p>
          <a:p>
            <a:pPr marL="628650" lvl="2" indent="-231775" algn="just">
              <a:buFont typeface="Wingdings" pitchFamily="2" charset="2"/>
              <a:buChar char="§"/>
            </a:pPr>
            <a:r>
              <a:rPr lang="mn-MN" sz="2000" dirty="0" smtClean="0">
                <a:latin typeface="Times New Roman" pitchFamily="18" charset="0"/>
                <a:cs typeface="Times New Roman" pitchFamily="18" charset="0"/>
              </a:rPr>
              <a:t>ТУЗ-ийн зохистой удирдлага, хяналтын бүтэц</a:t>
            </a:r>
            <a:endParaRPr lang="mn-MN" sz="1800" dirty="0" smtClean="0">
              <a:latin typeface="Times New Roman" pitchFamily="18" charset="0"/>
              <a:cs typeface="Times New Roman" pitchFamily="18" charset="0"/>
            </a:endParaRPr>
          </a:p>
          <a:p>
            <a:pPr marL="457200" indent="-457200">
              <a:buFontTx/>
              <a:buAutoNum type="arabicParenR"/>
            </a:pPr>
            <a:endParaRPr lang="en-US" sz="1400" dirty="0" smtClean="0">
              <a:latin typeface="Times New Roman" pitchFamily="18" charset="0"/>
              <a:cs typeface="Times New Roman" pitchFamily="18" charset="0"/>
            </a:endParaRPr>
          </a:p>
        </p:txBody>
      </p:sp>
      <p:sp>
        <p:nvSpPr>
          <p:cNvPr id="14" name="Text Placeholder 5"/>
          <p:cNvSpPr txBox="1">
            <a:spLocks/>
          </p:cNvSpPr>
          <p:nvPr/>
        </p:nvSpPr>
        <p:spPr>
          <a:xfrm>
            <a:off x="4143372" y="1714488"/>
            <a:ext cx="4786346" cy="501689"/>
          </a:xfrm>
          <a:prstGeom prst="rect">
            <a:avLst/>
          </a:prstGeom>
          <a:gradFill>
            <a:gsLst>
              <a:gs pos="0">
                <a:srgbClr val="5E9EFF"/>
              </a:gs>
              <a:gs pos="39999">
                <a:srgbClr val="85C2FF"/>
              </a:gs>
              <a:gs pos="70000">
                <a:srgbClr val="C4D6EB"/>
              </a:gs>
              <a:gs pos="100000">
                <a:srgbClr val="FFEBFA"/>
              </a:gs>
            </a:gsLst>
            <a:lin ang="16200000" scaled="0"/>
          </a:gradFill>
          <a:ln/>
        </p:spPr>
        <p:style>
          <a:lnRef idx="1">
            <a:schemeClr val="accent2"/>
          </a:lnRef>
          <a:fillRef idx="2">
            <a:schemeClr val="accent2"/>
          </a:fillRef>
          <a:effectRef idx="1">
            <a:schemeClr val="accent2"/>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buNone/>
            </a:pPr>
            <a:r>
              <a:rPr lang="mn-MN" sz="2000" b="1" dirty="0" smtClean="0">
                <a:latin typeface="Times New Roman" pitchFamily="18" charset="0"/>
                <a:cs typeface="Times New Roman" pitchFamily="18" charset="0"/>
              </a:rPr>
              <a:t>Үнэт цаасны зах зээлийн тухай хууль                               </a:t>
            </a:r>
          </a:p>
          <a:p>
            <a:pPr algn="ctr">
              <a:buNone/>
            </a:pPr>
            <a:endParaRPr lang="en-US" sz="2000" b="1" dirty="0" smtClean="0">
              <a:latin typeface="Times New Roman" pitchFamily="18" charset="0"/>
              <a:cs typeface="Times New Roman" pitchFamily="18" charset="0"/>
            </a:endParaRPr>
          </a:p>
        </p:txBody>
      </p:sp>
      <p:sp>
        <p:nvSpPr>
          <p:cNvPr id="15" name="Content Placeholder 8"/>
          <p:cNvSpPr txBox="1">
            <a:spLocks/>
          </p:cNvSpPr>
          <p:nvPr/>
        </p:nvSpPr>
        <p:spPr>
          <a:xfrm>
            <a:off x="4143372" y="2216153"/>
            <a:ext cx="4786346" cy="4427557"/>
          </a:xfrm>
          <a:prstGeom prst="rect">
            <a:avLst/>
          </a:prstGeom>
          <a:gradFill>
            <a:gsLst>
              <a:gs pos="0">
                <a:srgbClr val="5E9EFF"/>
              </a:gs>
              <a:gs pos="39999">
                <a:srgbClr val="85C2FF"/>
              </a:gs>
              <a:gs pos="70000">
                <a:srgbClr val="C4D6EB"/>
              </a:gs>
              <a:gs pos="100000">
                <a:srgbClr val="FFEBFA"/>
              </a:gs>
            </a:gsLst>
            <a:lin ang="16200000" scaled="0"/>
          </a:gradFill>
          <a:ln/>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957" lvl="2" indent="-171450" algn="just">
              <a:spcBef>
                <a:spcPts val="324"/>
              </a:spcBef>
              <a:buClr>
                <a:schemeClr val="accent1"/>
              </a:buClr>
              <a:buSzTx/>
              <a:buFont typeface="Wingdings" pitchFamily="2" charset="2"/>
              <a:buChar char="§"/>
              <a:defRPr/>
            </a:pPr>
            <a:r>
              <a:rPr lang="mn-MN" sz="2000" dirty="0" smtClean="0">
                <a:latin typeface="Times New Roman" pitchFamily="18" charset="0"/>
                <a:cs typeface="Times New Roman" pitchFamily="18" charset="0"/>
              </a:rPr>
              <a:t>зохицуулалтын олон улсын стандарт </a:t>
            </a:r>
          </a:p>
          <a:p>
            <a:pPr marL="548957" lvl="2" indent="-171450" algn="just">
              <a:spcBef>
                <a:spcPts val="324"/>
              </a:spcBef>
              <a:buClr>
                <a:schemeClr val="accent1"/>
              </a:buClr>
              <a:buSzTx/>
              <a:buFont typeface="Wingdings" pitchFamily="2" charset="2"/>
              <a:buChar char="§"/>
              <a:defRPr/>
            </a:pPr>
            <a:r>
              <a:rPr lang="mn-MN" sz="2000" dirty="0" smtClean="0">
                <a:latin typeface="Times New Roman" pitchFamily="18" charset="0"/>
                <a:cs typeface="Times New Roman" pitchFamily="18" charset="0"/>
              </a:rPr>
              <a:t>мэдээллийг ил тод, нээлттэй болгох харилцаа</a:t>
            </a:r>
          </a:p>
          <a:p>
            <a:pPr marL="548957" lvl="2" indent="-171450" algn="just">
              <a:spcBef>
                <a:spcPts val="324"/>
              </a:spcBef>
              <a:buClr>
                <a:schemeClr val="accent1"/>
              </a:buClr>
              <a:buSzTx/>
              <a:buFont typeface="Wingdings" pitchFamily="2" charset="2"/>
              <a:buChar char="§"/>
              <a:defRPr/>
            </a:pPr>
            <a:r>
              <a:rPr lang="mn-MN" sz="2000" dirty="0" smtClean="0">
                <a:latin typeface="Times New Roman" pitchFamily="18" charset="0"/>
                <a:cs typeface="Times New Roman" pitchFamily="18" charset="0"/>
              </a:rPr>
              <a:t>хариуцлага</a:t>
            </a:r>
          </a:p>
          <a:p>
            <a:pPr marL="548957" lvl="2" indent="-171450" algn="just">
              <a:spcBef>
                <a:spcPts val="324"/>
              </a:spcBef>
              <a:buClr>
                <a:schemeClr val="accent1"/>
              </a:buClr>
              <a:buSzTx/>
              <a:buFont typeface="Wingdings" pitchFamily="2" charset="2"/>
              <a:buChar char="§"/>
              <a:defRPr/>
            </a:pPr>
            <a:r>
              <a:rPr lang="mn-MN" sz="2000" dirty="0" smtClean="0">
                <a:latin typeface="Times New Roman" pitchFamily="18" charset="0"/>
                <a:cs typeface="Times New Roman" pitchFamily="18" charset="0"/>
              </a:rPr>
              <a:t>санхүүгийн хэрэгсэл /хөрвөх үнэт цаас, үүсмэл санхүүгийн хэрэгсэл, </a:t>
            </a:r>
          </a:p>
          <a:p>
            <a:pPr marL="548957" lvl="2" indent="-171450" algn="just">
              <a:spcBef>
                <a:spcPts val="324"/>
              </a:spcBef>
              <a:buClr>
                <a:schemeClr val="accent1"/>
              </a:buClr>
              <a:buSzTx/>
              <a:buNone/>
              <a:defRPr/>
            </a:pPr>
            <a:r>
              <a:rPr lang="mn-MN" sz="2000" dirty="0" smtClean="0">
                <a:latin typeface="Times New Roman" pitchFamily="18" charset="0"/>
                <a:cs typeface="Times New Roman" pitchFamily="18" charset="0"/>
              </a:rPr>
              <a:t>     хадгаламжийн бичиг/</a:t>
            </a:r>
          </a:p>
          <a:p>
            <a:pPr marL="548957" lvl="2" indent="-171450" algn="just">
              <a:spcBef>
                <a:spcPts val="324"/>
              </a:spcBef>
              <a:buClr>
                <a:schemeClr val="accent1"/>
              </a:buClr>
              <a:buSzTx/>
              <a:buFont typeface="Wingdings" pitchFamily="2" charset="2"/>
              <a:buChar char="§"/>
              <a:defRPr/>
            </a:pPr>
            <a:r>
              <a:rPr lang="mn-MN" sz="2000" dirty="0" smtClean="0">
                <a:latin typeface="Times New Roman" pitchFamily="18" charset="0"/>
                <a:cs typeface="Times New Roman" pitchFamily="18" charset="0"/>
              </a:rPr>
              <a:t>номинал эзэмшигч, бенефициар өмчлөгчийн, кастодианы үйлчилгээ</a:t>
            </a:r>
            <a:r>
              <a:rPr lang="en-US" sz="2000" dirty="0" smtClean="0">
                <a:latin typeface="Times New Roman" pitchFamily="18" charset="0"/>
                <a:cs typeface="Times New Roman" pitchFamily="18" charset="0"/>
              </a:rPr>
              <a:t>;</a:t>
            </a:r>
            <a:endParaRPr lang="mn-MN" sz="2000" dirty="0" smtClean="0">
              <a:latin typeface="Times New Roman" pitchFamily="18" charset="0"/>
              <a:cs typeface="Times New Roman" pitchFamily="18" charset="0"/>
            </a:endParaRPr>
          </a:p>
          <a:p>
            <a:pPr marL="548957" lvl="2" indent="-171450" algn="just">
              <a:spcBef>
                <a:spcPts val="324"/>
              </a:spcBef>
              <a:buClr>
                <a:schemeClr val="accent1"/>
              </a:buClr>
              <a:buSzTx/>
              <a:buFont typeface="Wingdings" pitchFamily="2" charset="2"/>
              <a:buChar char="§"/>
              <a:defRPr/>
            </a:pPr>
            <a:r>
              <a:rPr lang="mn-MN" sz="2000" dirty="0" smtClean="0">
                <a:latin typeface="Times New Roman" pitchFamily="18" charset="0"/>
                <a:cs typeface="Times New Roman" pitchFamily="18" charset="0"/>
              </a:rPr>
              <a:t>давхар бүртгэл, хадгаламжийн бичиг</a:t>
            </a:r>
          </a:p>
          <a:p>
            <a:pPr marL="548957" lvl="2" indent="-171450" algn="just">
              <a:spcBef>
                <a:spcPts val="324"/>
              </a:spcBef>
              <a:buClr>
                <a:schemeClr val="accent1"/>
              </a:buClr>
              <a:buSzTx/>
              <a:buFont typeface="Wingdings" pitchFamily="2" charset="2"/>
              <a:buChar char="§"/>
              <a:defRPr/>
            </a:pPr>
            <a:r>
              <a:rPr lang="mn-MN" sz="2000" dirty="0" smtClean="0">
                <a:latin typeface="Times New Roman" pitchFamily="18" charset="0"/>
                <a:cs typeface="Times New Roman" pitchFamily="18" charset="0"/>
              </a:rPr>
              <a:t>зохицуулалтын арга хэлбэрүүд</a:t>
            </a:r>
          </a:p>
          <a:p>
            <a:pPr lvl="0">
              <a:spcBef>
                <a:spcPts val="0"/>
              </a:spcBef>
            </a:pPr>
            <a:endParaRPr lang="mn-MN" sz="1600" dirty="0" smtClean="0">
              <a:latin typeface="Times New Roman" pitchFamily="18" charset="0"/>
              <a:cs typeface="Times New Roman" pitchFamily="18" charset="0"/>
            </a:endParaRPr>
          </a:p>
          <a:p>
            <a:pPr lvl="0">
              <a:spcBef>
                <a:spcPts val="0"/>
              </a:spcBef>
            </a:pPr>
            <a:endParaRPr lang="mn-MN" sz="1600" dirty="0" smtClean="0">
              <a:latin typeface="Times New Roman" pitchFamily="18" charset="0"/>
              <a:cs typeface="Times New Roman" pitchFamily="18" charset="0"/>
            </a:endParaRPr>
          </a:p>
          <a:p>
            <a:pPr lvl="0"/>
            <a:endParaRPr lang="mn-MN" sz="1600" dirty="0" smtClean="0">
              <a:latin typeface="Times New Roman" pitchFamily="18" charset="0"/>
              <a:cs typeface="Times New Roman" pitchFamily="18" charset="0"/>
            </a:endParaRPr>
          </a:p>
          <a:p>
            <a:pPr>
              <a:buFontTx/>
              <a:buNone/>
            </a:pPr>
            <a:r>
              <a:rPr lang="mn-MN" sz="1600" dirty="0" smtClean="0">
                <a:latin typeface="Times New Roman" pitchFamily="18" charset="0"/>
                <a:cs typeface="Times New Roman" pitchFamily="18" charset="0"/>
              </a:rPr>
              <a:t> </a:t>
            </a:r>
          </a:p>
        </p:txBody>
      </p:sp>
      <p:sp>
        <p:nvSpPr>
          <p:cNvPr id="17" name="Text Placeholder 3"/>
          <p:cNvSpPr txBox="1">
            <a:spLocks/>
          </p:cNvSpPr>
          <p:nvPr/>
        </p:nvSpPr>
        <p:spPr>
          <a:xfrm>
            <a:off x="485804" y="928670"/>
            <a:ext cx="8443914" cy="78581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mn-MN" sz="2800" dirty="0" smtClean="0">
                <a:solidFill>
                  <a:schemeClr val="accent2">
                    <a:lumMod val="75000"/>
                  </a:schemeClr>
                </a:solidFill>
                <a:latin typeface="Times New Roman" pitchFamily="18" charset="0"/>
                <a:cs typeface="Times New Roman" pitchFamily="18" charset="0"/>
              </a:rPr>
              <a:t>	Хуульд тусгагдсан зарчмуудаас...</a:t>
            </a:r>
            <a:endParaRPr lang="en-US" sz="2800" dirty="0" smtClean="0">
              <a:solidFill>
                <a:schemeClr val="accent2">
                  <a:lumMod val="75000"/>
                </a:schemeClr>
              </a:solidFill>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fld id="{F34A7283-3D61-40EC-85B9-6DED58ADABFA}" type="slidenum">
              <a:rPr lang="en-US" smtClean="0"/>
              <a:pPr/>
              <a:t>10</a:t>
            </a:fld>
            <a:endParaRPr lang="en-US"/>
          </a:p>
        </p:txBody>
      </p:sp>
    </p:spTree>
    <p:extLst>
      <p:ext uri="{BB962C8B-B14F-4D97-AF65-F5344CB8AC3E}">
        <p14:creationId xmlns:p14="http://schemas.microsoft.com/office/powerpoint/2010/main" xmlns="" val="181492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050" name="AutoShape 2"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Battsetseg\Downloads\Picture2.png"/>
          <p:cNvPicPr>
            <a:picLocks noChangeAspect="1" noChangeArrowheads="1"/>
          </p:cNvPicPr>
          <p:nvPr/>
        </p:nvPicPr>
        <p:blipFill>
          <a:blip r:embed="rId2" cstate="print"/>
          <a:srcRect/>
          <a:stretch>
            <a:fillRect/>
          </a:stretch>
        </p:blipFill>
        <p:spPr bwMode="auto">
          <a:xfrm>
            <a:off x="0" y="-24"/>
            <a:ext cx="9130652" cy="6858000"/>
          </a:xfrm>
          <a:prstGeom prst="rect">
            <a:avLst/>
          </a:prstGeom>
          <a:noFill/>
        </p:spPr>
      </p:pic>
      <p:sp>
        <p:nvSpPr>
          <p:cNvPr id="11" name="Title 1"/>
          <p:cNvSpPr txBox="1">
            <a:spLocks/>
          </p:cNvSpPr>
          <p:nvPr/>
        </p:nvSpPr>
        <p:spPr bwMode="auto">
          <a:xfrm>
            <a:off x="609600" y="152401"/>
            <a:ext cx="6819920" cy="708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mn-MN" sz="2000" b="1" i="1" cap="all" dirty="0" smtClean="0">
                <a:solidFill>
                  <a:srgbClr val="C00000"/>
                </a:solidFill>
                <a:latin typeface="Times New Roman" pitchFamily="18" charset="0"/>
                <a:cs typeface="Times New Roman" pitchFamily="18" charset="0"/>
              </a:rPr>
              <a:t>Нийтэд болон хувьцаа эзэмшигчдэд </a:t>
            </a:r>
          </a:p>
          <a:p>
            <a:pPr algn="ctr" eaLnBrk="0" fontAlgn="base" hangingPunct="0">
              <a:spcBef>
                <a:spcPct val="0"/>
              </a:spcBef>
              <a:spcAft>
                <a:spcPct val="0"/>
              </a:spcAft>
              <a:defRPr/>
            </a:pPr>
            <a:r>
              <a:rPr lang="mn-MN" sz="2000" b="1" i="1" cap="all" dirty="0" smtClean="0">
                <a:solidFill>
                  <a:srgbClr val="C00000"/>
                </a:solidFill>
                <a:latin typeface="Times New Roman" pitchFamily="18" charset="0"/>
                <a:cs typeface="Times New Roman" pitchFamily="18" charset="0"/>
              </a:rPr>
              <a:t>хүргэх  мэдээллүүд </a:t>
            </a:r>
            <a:endParaRPr kumimoji="0" lang="en-US" sz="3200" b="1" i="1" u="none" strike="noStrike" kern="0" cap="none" spc="0" normalizeH="0" baseline="0" noProof="0" dirty="0">
              <a:ln>
                <a:noFill/>
              </a:ln>
              <a:solidFill>
                <a:srgbClr val="C00000"/>
              </a:solidFill>
              <a:effectLst/>
              <a:uLnTx/>
              <a:uFillTx/>
              <a:latin typeface="+mj-lt"/>
              <a:ea typeface="+mj-ea"/>
              <a:cs typeface="+mj-cs"/>
            </a:endParaRPr>
          </a:p>
        </p:txBody>
      </p:sp>
      <p:sp>
        <p:nvSpPr>
          <p:cNvPr id="12" name="Text Placeholder 3"/>
          <p:cNvSpPr txBox="1">
            <a:spLocks/>
          </p:cNvSpPr>
          <p:nvPr/>
        </p:nvSpPr>
        <p:spPr>
          <a:xfrm>
            <a:off x="485804" y="1714488"/>
            <a:ext cx="3657568" cy="501665"/>
          </a:xfrm>
          <a:prstGeom prst="rect">
            <a:avLst/>
          </a:prstGeom>
          <a:gradFill>
            <a:gsLst>
              <a:gs pos="0">
                <a:srgbClr val="5E9EFF"/>
              </a:gs>
              <a:gs pos="39999">
                <a:srgbClr val="85C2FF"/>
              </a:gs>
              <a:gs pos="70000">
                <a:srgbClr val="C4D6EB"/>
              </a:gs>
              <a:gs pos="100000">
                <a:srgbClr val="FFEBFA"/>
              </a:gs>
            </a:gsLst>
            <a:lin ang="16200000" scaled="0"/>
          </a:gra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mn-MN" sz="2000" dirty="0" smtClean="0">
                <a:latin typeface="Times New Roman" pitchFamily="18" charset="0"/>
                <a:cs typeface="Times New Roman" pitchFamily="18" charset="0"/>
              </a:rPr>
              <a:t>	 </a:t>
            </a:r>
            <a:r>
              <a:rPr lang="mn-MN" sz="1900" b="1" dirty="0" smtClean="0">
                <a:latin typeface="Times New Roman" pitchFamily="18" charset="0"/>
                <a:cs typeface="Times New Roman" pitchFamily="18" charset="0"/>
              </a:rPr>
              <a:t>Компанийн тухай хууль                           /65 дугаар зүйл/</a:t>
            </a:r>
            <a:endParaRPr lang="en-US" sz="1900" b="1" dirty="0" smtClean="0">
              <a:latin typeface="Times New Roman" pitchFamily="18" charset="0"/>
              <a:cs typeface="Times New Roman" pitchFamily="18" charset="0"/>
            </a:endParaRPr>
          </a:p>
        </p:txBody>
      </p:sp>
      <p:sp>
        <p:nvSpPr>
          <p:cNvPr id="13" name="Content Placeholder 4"/>
          <p:cNvSpPr txBox="1">
            <a:spLocks/>
          </p:cNvSpPr>
          <p:nvPr/>
        </p:nvSpPr>
        <p:spPr>
          <a:xfrm>
            <a:off x="485804" y="2216153"/>
            <a:ext cx="3657568" cy="4427557"/>
          </a:xfrm>
          <a:prstGeom prst="rect">
            <a:avLst/>
          </a:prstGeom>
          <a:gradFill>
            <a:gsLst>
              <a:gs pos="0">
                <a:schemeClr val="accent1"/>
              </a:gs>
              <a:gs pos="39999">
                <a:srgbClr val="85C2FF"/>
              </a:gs>
              <a:gs pos="70000">
                <a:srgbClr val="C4D6EB"/>
              </a:gs>
              <a:gs pos="100000">
                <a:srgbClr val="FFEBFA"/>
              </a:gs>
            </a:gsLst>
            <a:lin ang="16200000" scaled="0"/>
          </a:gradFill>
          <a:ln/>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mn-MN" sz="1600" dirty="0" smtClean="0">
                <a:latin typeface="Times New Roman" pitchFamily="18" charset="0"/>
                <a:cs typeface="Times New Roman" pitchFamily="18" charset="0"/>
              </a:rPr>
              <a:t>Хувьцаа эзэмшигчдийн хурлын зар, мэдэгдэл, хуралдах тов</a:t>
            </a:r>
          </a:p>
          <a:p>
            <a:pPr>
              <a:spcBef>
                <a:spcPts val="0"/>
              </a:spcBef>
            </a:pPr>
            <a:r>
              <a:rPr lang="mn-MN" sz="1600" dirty="0" smtClean="0">
                <a:latin typeface="Times New Roman" pitchFamily="18" charset="0"/>
                <a:cs typeface="Times New Roman" pitchFamily="18" charset="0"/>
              </a:rPr>
              <a:t>Санхүүгийн тайлан, аудитын дүгнэлт</a:t>
            </a:r>
          </a:p>
          <a:p>
            <a:pPr>
              <a:spcBef>
                <a:spcPts val="0"/>
              </a:spcBef>
            </a:pPr>
            <a:r>
              <a:rPr lang="mn-MN" sz="1600" dirty="0" smtClean="0">
                <a:latin typeface="Times New Roman" pitchFamily="18" charset="0"/>
                <a:cs typeface="Times New Roman" pitchFamily="18" charset="0"/>
              </a:rPr>
              <a:t>Сонирхлын зөрчилтэй болон их хэмжээний хэлцэлийн талаарх мэдээлэл бол тэдгээрт хийсэн аудитын дүгнэлт</a:t>
            </a:r>
          </a:p>
          <a:p>
            <a:pPr>
              <a:spcBef>
                <a:spcPts val="0"/>
              </a:spcBef>
            </a:pPr>
            <a:r>
              <a:rPr lang="mn-MN" sz="1600" dirty="0" smtClean="0">
                <a:latin typeface="Times New Roman" pitchFamily="18" charset="0"/>
                <a:cs typeface="Times New Roman" pitchFamily="18" charset="0"/>
              </a:rPr>
              <a:t>Нэгдмэл сонирхол бүхий этгээд болон тэдгээрийн эзэмшиж буй хувьцааны тоо хэмжээ, төрөл</a:t>
            </a:r>
          </a:p>
          <a:p>
            <a:pPr>
              <a:spcBef>
                <a:spcPts val="0"/>
              </a:spcBef>
            </a:pPr>
            <a:r>
              <a:rPr lang="mn-MN" sz="1600" dirty="0" smtClean="0">
                <a:latin typeface="Times New Roman" pitchFamily="18" charset="0"/>
                <a:cs typeface="Times New Roman" pitchFamily="18" charset="0"/>
              </a:rPr>
              <a:t>ТУЗ, гүйцэтгэх удирдлагын зардал, цалин урамшууллын талаарх мэдээлэл</a:t>
            </a:r>
          </a:p>
          <a:p>
            <a:pPr>
              <a:spcBef>
                <a:spcPts val="0"/>
              </a:spcBef>
            </a:pPr>
            <a:r>
              <a:rPr lang="mn-MN" sz="1600" dirty="0" smtClean="0">
                <a:latin typeface="Times New Roman" pitchFamily="18" charset="0"/>
                <a:cs typeface="Times New Roman" pitchFamily="18" charset="0"/>
              </a:rPr>
              <a:t>Жилийн үйл ажиллааны тайлан</a:t>
            </a:r>
          </a:p>
          <a:p>
            <a:pPr>
              <a:spcBef>
                <a:spcPts val="0"/>
              </a:spcBef>
            </a:pPr>
            <a:r>
              <a:rPr lang="mn-MN" sz="1600" dirty="0" smtClean="0">
                <a:latin typeface="Times New Roman" pitchFamily="18" charset="0"/>
                <a:cs typeface="Times New Roman" pitchFamily="18" charset="0"/>
              </a:rPr>
              <a:t>ТУЗ-ийн гишүүнд нэр дэвшигчийн талаарх мэдээлэл</a:t>
            </a:r>
          </a:p>
          <a:p>
            <a:pPr>
              <a:spcBef>
                <a:spcPts val="0"/>
              </a:spcBef>
            </a:pPr>
            <a:endParaRPr lang="mn-MN" sz="1600" dirty="0" smtClean="0">
              <a:latin typeface="Times New Roman" pitchFamily="18" charset="0"/>
              <a:cs typeface="Times New Roman" pitchFamily="18" charset="0"/>
            </a:endParaRPr>
          </a:p>
          <a:p>
            <a:endParaRPr lang="mn-MN" sz="2000" dirty="0" smtClean="0">
              <a:latin typeface="Times New Roman" pitchFamily="18" charset="0"/>
              <a:cs typeface="Times New Roman" pitchFamily="18" charset="0"/>
            </a:endParaRPr>
          </a:p>
          <a:p>
            <a:pPr marL="457200" indent="-457200">
              <a:buNone/>
            </a:pPr>
            <a:endParaRPr lang="mn-MN" sz="1400" dirty="0" smtClean="0">
              <a:latin typeface="Times New Roman" pitchFamily="18" charset="0"/>
              <a:cs typeface="Times New Roman" pitchFamily="18" charset="0"/>
            </a:endParaRPr>
          </a:p>
          <a:p>
            <a:pPr marL="457200" indent="-457200">
              <a:buFontTx/>
              <a:buAutoNum type="arabicParenR"/>
            </a:pPr>
            <a:endParaRPr lang="en-US" sz="1400" dirty="0" smtClean="0">
              <a:latin typeface="Times New Roman" pitchFamily="18" charset="0"/>
              <a:cs typeface="Times New Roman" pitchFamily="18" charset="0"/>
            </a:endParaRPr>
          </a:p>
        </p:txBody>
      </p:sp>
      <p:sp>
        <p:nvSpPr>
          <p:cNvPr id="14" name="Text Placeholder 5"/>
          <p:cNvSpPr txBox="1">
            <a:spLocks/>
          </p:cNvSpPr>
          <p:nvPr/>
        </p:nvSpPr>
        <p:spPr>
          <a:xfrm>
            <a:off x="4143372" y="1714488"/>
            <a:ext cx="4786346" cy="501689"/>
          </a:xfrm>
          <a:prstGeom prst="rect">
            <a:avLst/>
          </a:prstGeom>
          <a:gradFill>
            <a:gsLst>
              <a:gs pos="0">
                <a:srgbClr val="5E9EFF"/>
              </a:gs>
              <a:gs pos="39999">
                <a:srgbClr val="85C2FF"/>
              </a:gs>
              <a:gs pos="70000">
                <a:srgbClr val="C4D6EB"/>
              </a:gs>
              <a:gs pos="100000">
                <a:srgbClr val="FFEBFA"/>
              </a:gs>
            </a:gsLst>
            <a:lin ang="16200000" scaled="0"/>
          </a:gradFill>
          <a:ln/>
        </p:spPr>
        <p:style>
          <a:lnRef idx="1">
            <a:schemeClr val="accent2"/>
          </a:lnRef>
          <a:fillRef idx="2">
            <a:schemeClr val="accent2"/>
          </a:fillRef>
          <a:effectRef idx="1">
            <a:schemeClr val="accent2"/>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buNone/>
            </a:pPr>
            <a:r>
              <a:rPr lang="mn-MN" sz="1600" b="1" dirty="0" smtClean="0">
                <a:latin typeface="Times New Roman" pitchFamily="18" charset="0"/>
                <a:cs typeface="Times New Roman" pitchFamily="18" charset="0"/>
              </a:rPr>
              <a:t>Үнэт цаасны зах зээлийн тухай хууль                                /55, 56 дугаар зүйл/</a:t>
            </a:r>
          </a:p>
          <a:p>
            <a:pPr algn="ctr">
              <a:buNone/>
            </a:pPr>
            <a:endParaRPr lang="en-US" sz="2000" b="1" dirty="0" smtClean="0">
              <a:latin typeface="Times New Roman" pitchFamily="18" charset="0"/>
              <a:cs typeface="Times New Roman" pitchFamily="18" charset="0"/>
            </a:endParaRPr>
          </a:p>
        </p:txBody>
      </p:sp>
      <p:sp>
        <p:nvSpPr>
          <p:cNvPr id="15" name="Content Placeholder 8"/>
          <p:cNvSpPr txBox="1">
            <a:spLocks/>
          </p:cNvSpPr>
          <p:nvPr/>
        </p:nvSpPr>
        <p:spPr>
          <a:xfrm>
            <a:off x="4143372" y="2216153"/>
            <a:ext cx="4786346" cy="4427557"/>
          </a:xfrm>
          <a:prstGeom prst="rect">
            <a:avLst/>
          </a:prstGeom>
          <a:gradFill>
            <a:gsLst>
              <a:gs pos="0">
                <a:srgbClr val="5E9EFF"/>
              </a:gs>
              <a:gs pos="39999">
                <a:srgbClr val="85C2FF"/>
              </a:gs>
              <a:gs pos="70000">
                <a:srgbClr val="C4D6EB"/>
              </a:gs>
              <a:gs pos="100000">
                <a:srgbClr val="FFEBFA"/>
              </a:gs>
            </a:gsLst>
            <a:lin ang="16200000" scaled="0"/>
          </a:gradFill>
          <a:ln/>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mn-MN" sz="1600" dirty="0" smtClean="0">
                <a:latin typeface="Times New Roman" pitchFamily="18" charset="0"/>
                <a:cs typeface="Times New Roman" pitchFamily="18" charset="0"/>
              </a:rPr>
              <a:t>Үнэт цаасны танилцуулга</a:t>
            </a:r>
          </a:p>
          <a:p>
            <a:pPr lvl="0">
              <a:spcBef>
                <a:spcPts val="0"/>
              </a:spcBef>
            </a:pPr>
            <a:r>
              <a:rPr lang="mn-MN" sz="1600" dirty="0" smtClean="0">
                <a:latin typeface="Times New Roman" pitchFamily="18" charset="0"/>
                <a:cs typeface="Times New Roman" pitchFamily="18" charset="0"/>
              </a:rPr>
              <a:t>ХК-ийн санхүүгийн болон жилийн үйл ажиллагааны тайлан</a:t>
            </a:r>
          </a:p>
          <a:p>
            <a:pPr lvl="0">
              <a:spcBef>
                <a:spcPts val="0"/>
              </a:spcBef>
            </a:pPr>
            <a:r>
              <a:rPr lang="mn-MN" sz="1600" dirty="0" smtClean="0">
                <a:latin typeface="Times New Roman" pitchFamily="18" charset="0"/>
                <a:cs typeface="Times New Roman" pitchFamily="18" charset="0"/>
              </a:rPr>
              <a:t>Удирдлагын бүтцэд гарсан өөрчлөлт</a:t>
            </a:r>
          </a:p>
          <a:p>
            <a:pPr lvl="0">
              <a:spcBef>
                <a:spcPts val="0"/>
              </a:spcBef>
            </a:pPr>
            <a:r>
              <a:rPr lang="mn-MN" sz="1600" dirty="0" smtClean="0">
                <a:latin typeface="Times New Roman" pitchFamily="18" charset="0"/>
                <a:cs typeface="Times New Roman" pitchFamily="18" charset="0"/>
              </a:rPr>
              <a:t>Нөлөө бүхий томоохон хувьцаа эзэмшигч, эрх бүхий албан тушаалтан, тэдгээрийн холбогдох этгээдийн талаарх мэдээлэл</a:t>
            </a:r>
          </a:p>
          <a:p>
            <a:pPr lvl="0">
              <a:spcBef>
                <a:spcPts val="0"/>
              </a:spcBef>
            </a:pPr>
            <a:r>
              <a:rPr lang="mn-MN" sz="1600" dirty="0" smtClean="0">
                <a:latin typeface="Times New Roman" pitchFamily="18" charset="0"/>
                <a:cs typeface="Times New Roman" pitchFamily="18" charset="0"/>
              </a:rPr>
              <a:t>Эзэмшиж буй тусгай зөвшөөрөл, тэдгээрийн хүчинтэй эсэх талаар</a:t>
            </a:r>
          </a:p>
          <a:p>
            <a:pPr lvl="0">
              <a:spcBef>
                <a:spcPts val="0"/>
              </a:spcBef>
            </a:pPr>
            <a:r>
              <a:rPr lang="mn-MN" sz="1600" dirty="0" smtClean="0">
                <a:latin typeface="Times New Roman" pitchFamily="18" charset="0"/>
                <a:cs typeface="Times New Roman" pitchFamily="18" charset="0"/>
              </a:rPr>
              <a:t>Хөрөнгийг битүүмжилсэн, хураасан эсэх талаарх мэдээлэл</a:t>
            </a:r>
          </a:p>
          <a:p>
            <a:pPr lvl="0">
              <a:spcBef>
                <a:spcPts val="0"/>
              </a:spcBef>
            </a:pPr>
            <a:r>
              <a:rPr lang="mn-MN" sz="1600" dirty="0" smtClean="0">
                <a:latin typeface="Times New Roman" pitchFamily="18" charset="0"/>
                <a:cs typeface="Times New Roman" pitchFamily="18" charset="0"/>
              </a:rPr>
              <a:t>Хувьцаа эзэмшигчдийн хурлын талаарх мэдээлэл</a:t>
            </a:r>
          </a:p>
          <a:p>
            <a:pPr lvl="0">
              <a:spcBef>
                <a:spcPts val="0"/>
              </a:spcBef>
            </a:pPr>
            <a:r>
              <a:rPr lang="mn-MN" sz="1600" dirty="0" smtClean="0">
                <a:latin typeface="Times New Roman" pitchFamily="18" charset="0"/>
                <a:cs typeface="Times New Roman" pitchFamily="18" charset="0"/>
              </a:rPr>
              <a:t>Их хэмжээний болон сохирлын зөрчилтэй хэлцэлийн талаар</a:t>
            </a:r>
          </a:p>
          <a:p>
            <a:pPr lvl="0">
              <a:spcBef>
                <a:spcPts val="0"/>
              </a:spcBef>
            </a:pPr>
            <a:r>
              <a:rPr lang="mn-MN" sz="1600" dirty="0" smtClean="0">
                <a:latin typeface="Times New Roman" pitchFamily="18" charset="0"/>
                <a:cs typeface="Times New Roman" pitchFamily="18" charset="0"/>
              </a:rPr>
              <a:t>Төлөөлөн удирдах зөвлөлийн талаарх мэдээлэл</a:t>
            </a:r>
          </a:p>
          <a:p>
            <a:pPr lvl="0">
              <a:spcBef>
                <a:spcPts val="0"/>
              </a:spcBef>
            </a:pPr>
            <a:r>
              <a:rPr lang="mn-MN" sz="1600" dirty="0" smtClean="0">
                <a:latin typeface="Times New Roman" pitchFamily="18" charset="0"/>
                <a:cs typeface="Times New Roman" pitchFamily="18" charset="0"/>
              </a:rPr>
              <a:t>Хувьцааны үнэ ханшид нөлөөлж болох мэдээллүүд</a:t>
            </a:r>
          </a:p>
          <a:p>
            <a:pPr lvl="0">
              <a:spcBef>
                <a:spcPts val="0"/>
              </a:spcBef>
            </a:pPr>
            <a:endParaRPr lang="mn-MN" sz="1600" dirty="0" smtClean="0">
              <a:latin typeface="Times New Roman" pitchFamily="18" charset="0"/>
              <a:cs typeface="Times New Roman" pitchFamily="18" charset="0"/>
            </a:endParaRPr>
          </a:p>
          <a:p>
            <a:pPr lvl="0">
              <a:spcBef>
                <a:spcPts val="0"/>
              </a:spcBef>
            </a:pPr>
            <a:endParaRPr lang="mn-MN" sz="1600" dirty="0" smtClean="0">
              <a:latin typeface="Times New Roman" pitchFamily="18" charset="0"/>
              <a:cs typeface="Times New Roman" pitchFamily="18" charset="0"/>
            </a:endParaRPr>
          </a:p>
          <a:p>
            <a:pPr lvl="0"/>
            <a:endParaRPr lang="mn-MN" sz="1600" dirty="0" smtClean="0">
              <a:latin typeface="Times New Roman" pitchFamily="18" charset="0"/>
              <a:cs typeface="Times New Roman" pitchFamily="18" charset="0"/>
            </a:endParaRPr>
          </a:p>
          <a:p>
            <a:pPr>
              <a:buFontTx/>
              <a:buNone/>
            </a:pPr>
            <a:r>
              <a:rPr lang="mn-MN" sz="1600" dirty="0" smtClean="0">
                <a:latin typeface="Times New Roman" pitchFamily="18" charset="0"/>
                <a:cs typeface="Times New Roman" pitchFamily="18" charset="0"/>
              </a:rPr>
              <a:t> </a:t>
            </a:r>
          </a:p>
        </p:txBody>
      </p:sp>
      <p:sp>
        <p:nvSpPr>
          <p:cNvPr id="17" name="Text Placeholder 3"/>
          <p:cNvSpPr txBox="1">
            <a:spLocks/>
          </p:cNvSpPr>
          <p:nvPr/>
        </p:nvSpPr>
        <p:spPr>
          <a:xfrm>
            <a:off x="485804" y="928670"/>
            <a:ext cx="8443914" cy="78581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mn-MN" sz="1600" dirty="0" smtClean="0">
                <a:latin typeface="Times New Roman" pitchFamily="18" charset="0"/>
                <a:cs typeface="Times New Roman" pitchFamily="18" charset="0"/>
              </a:rPr>
              <a:t>	</a:t>
            </a:r>
            <a:r>
              <a:rPr lang="mn-MN" sz="1600" i="1" dirty="0" smtClean="0">
                <a:latin typeface="Times New Roman" pitchFamily="18" charset="0"/>
                <a:cs typeface="Times New Roman" pitchFamily="18" charset="0"/>
              </a:rPr>
              <a:t>Дараах мэдээллийг ХК нь хөрөнгийн биржийн болон өөрийн цахим хуудсаар дамжуулан нийтэд хүргэх үүрэгтэй ба хэрэгжилтэд нь хөрөнгийн бирж, Хороо хяналт тавихаар зохицуулагдсан</a:t>
            </a:r>
            <a:r>
              <a:rPr lang="mn-M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fld id="{F34A7283-3D61-40EC-85B9-6DED58ADABFA}" type="slidenum">
              <a:rPr lang="en-US" smtClean="0"/>
              <a:pPr/>
              <a:t>11</a:t>
            </a:fld>
            <a:endParaRPr lang="en-US"/>
          </a:p>
        </p:txBody>
      </p:sp>
    </p:spTree>
    <p:extLst>
      <p:ext uri="{BB962C8B-B14F-4D97-AF65-F5344CB8AC3E}">
        <p14:creationId xmlns:p14="http://schemas.microsoft.com/office/powerpoint/2010/main" xmlns="" val="1814920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mn-MN" sz="3600" b="1" i="1" dirty="0" smtClean="0">
                <a:solidFill>
                  <a:srgbClr val="C00000"/>
                </a:solidFill>
                <a:latin typeface="Times New Roman" pitchFamily="18" charset="0"/>
                <a:cs typeface="Times New Roman" pitchFamily="18" charset="0"/>
              </a:rPr>
              <a:t/>
            </a:r>
            <a:br>
              <a:rPr lang="mn-MN" sz="36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Үнэт цаас гаргагчийн мэдээллийн </a:t>
            </a:r>
            <a:br>
              <a:rPr lang="mn-MN" sz="33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ил тод байдлын асуудал</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152400" y="1981200"/>
            <a:ext cx="8763000" cy="4419600"/>
          </a:xfrm>
        </p:spPr>
        <p:txBody>
          <a:bodyPr>
            <a:normAutofit fontScale="85000" lnSpcReduction="20000"/>
          </a:bodyPr>
          <a:lstStyle/>
          <a:p>
            <a:pPr algn="r">
              <a:buNone/>
            </a:pPr>
            <a:r>
              <a:rPr lang="mn-MN" sz="2400" b="1" dirty="0" smtClean="0">
                <a:solidFill>
                  <a:schemeClr val="tx2">
                    <a:lumMod val="50000"/>
                  </a:schemeClr>
                </a:solidFill>
                <a:latin typeface="Times New Roman" pitchFamily="18" charset="0"/>
                <a:cs typeface="Times New Roman" pitchFamily="18" charset="0"/>
              </a:rPr>
              <a:t>Монгол Улсын үнэт цаас гарагчийн </a:t>
            </a:r>
          </a:p>
          <a:p>
            <a:pPr algn="r">
              <a:buNone/>
            </a:pPr>
            <a:r>
              <a:rPr lang="mn-MN" sz="2400" b="1" dirty="0" smtClean="0">
                <a:solidFill>
                  <a:schemeClr val="tx2">
                    <a:lumMod val="50000"/>
                  </a:schemeClr>
                </a:solidFill>
                <a:latin typeface="Times New Roman" pitchFamily="18" charset="0"/>
                <a:cs typeface="Times New Roman" pitchFamily="18" charset="0"/>
              </a:rPr>
              <a:t>зохицуулалтын хэрэгжилтийн явц</a:t>
            </a:r>
            <a:r>
              <a:rPr lang="mn-MN" sz="2800" b="1" dirty="0" smtClean="0">
                <a:solidFill>
                  <a:schemeClr val="tx2">
                    <a:lumMod val="50000"/>
                  </a:schemeClr>
                </a:solidFill>
                <a:latin typeface="Times New Roman" pitchFamily="18" charset="0"/>
                <a:cs typeface="Times New Roman" pitchFamily="18" charset="0"/>
              </a:rPr>
              <a:t> </a:t>
            </a:r>
          </a:p>
          <a:p>
            <a:pPr algn="just">
              <a:buNone/>
            </a:pPr>
            <a:endParaRPr lang="mn-MN" sz="2400" b="1" i="1" dirty="0" smtClean="0">
              <a:solidFill>
                <a:srgbClr val="C00000"/>
              </a:solidFill>
              <a:latin typeface="Times New Roman" pitchFamily="18" charset="0"/>
              <a:cs typeface="Times New Roman" pitchFamily="18" charset="0"/>
            </a:endParaRPr>
          </a:p>
          <a:p>
            <a:pPr algn="just">
              <a:buNone/>
            </a:pPr>
            <a:r>
              <a:rPr lang="mn-MN" sz="2400" b="1" i="1" dirty="0" smtClean="0">
                <a:solidFill>
                  <a:srgbClr val="C00000"/>
                </a:solidFill>
                <a:latin typeface="Times New Roman" pitchFamily="18" charset="0"/>
                <a:cs typeface="Times New Roman" pitchFamily="18" charset="0"/>
              </a:rPr>
              <a:t>Мэдээллийн ил тод байдлыг хангуулах шаардлага бий болсон:</a:t>
            </a:r>
          </a:p>
          <a:p>
            <a:pPr algn="just">
              <a:buNone/>
            </a:pPr>
            <a:r>
              <a:rPr lang="mn-MN" sz="2400" dirty="0" smtClean="0">
                <a:latin typeface="Times New Roman" pitchFamily="18" charset="0"/>
                <a:cs typeface="Times New Roman" pitchFamily="18" charset="0"/>
              </a:rPr>
              <a:t>	</a:t>
            </a:r>
          </a:p>
          <a:p>
            <a:pPr marL="457200" indent="-457200" algn="just">
              <a:buFont typeface="Arial" pitchFamily="34" charset="0"/>
              <a:buAutoNum type="arabicPeriod"/>
            </a:pPr>
            <a:r>
              <a:rPr lang="mn-MN" sz="2400" dirty="0" smtClean="0">
                <a:latin typeface="Times New Roman" pitchFamily="18" charset="0"/>
                <a:cs typeface="Times New Roman" pitchFamily="18" charset="0"/>
              </a:rPr>
              <a:t>Хувьцааны өндөр төвлөрөл</a:t>
            </a:r>
          </a:p>
          <a:p>
            <a:pPr marL="457200" indent="-457200" algn="just">
              <a:buFont typeface="Arial" pitchFamily="34" charset="0"/>
              <a:buAutoNum type="arabicPeriod"/>
            </a:pPr>
            <a:r>
              <a:rPr lang="mn-MN" sz="2400" dirty="0" smtClean="0">
                <a:latin typeface="Times New Roman" pitchFamily="18" charset="0"/>
                <a:cs typeface="Times New Roman" pitchFamily="18" charset="0"/>
              </a:rPr>
              <a:t>Хөрөнгө оруулагчдын эрх ашгийн хөндөгдөл  /</a:t>
            </a:r>
            <a:r>
              <a:rPr lang="mn-MN" sz="2100" i="1" dirty="0" smtClean="0">
                <a:latin typeface="Times New Roman" pitchFamily="18" charset="0"/>
                <a:cs typeface="Times New Roman" pitchFamily="18" charset="0"/>
              </a:rPr>
              <a:t>жижиг хувьцаа эзэмшигчид</a:t>
            </a:r>
            <a:r>
              <a:rPr lang="mn-MN" sz="2400" dirty="0" smtClean="0">
                <a:latin typeface="Times New Roman" pitchFamily="18" charset="0"/>
                <a:cs typeface="Times New Roman" pitchFamily="18" charset="0"/>
              </a:rPr>
              <a:t>/</a:t>
            </a:r>
          </a:p>
          <a:p>
            <a:pPr marL="457200" indent="-457200" algn="just">
              <a:buAutoNum type="arabicPeriod"/>
            </a:pPr>
            <a:r>
              <a:rPr lang="mn-MN" sz="2400" dirty="0" smtClean="0">
                <a:latin typeface="Times New Roman" pitchFamily="18" charset="0"/>
                <a:cs typeface="Times New Roman" pitchFamily="18" charset="0"/>
              </a:rPr>
              <a:t>Санхүү, эдийн засгийн хямрал</a:t>
            </a:r>
          </a:p>
          <a:p>
            <a:pPr marL="457200" indent="-457200" algn="just">
              <a:buAutoNum type="arabicPeriod"/>
            </a:pPr>
            <a:r>
              <a:rPr lang="mn-MN" sz="2400" dirty="0" smtClean="0">
                <a:latin typeface="Times New Roman" pitchFamily="18" charset="0"/>
                <a:cs typeface="Times New Roman" pitchFamily="18" charset="0"/>
              </a:rPr>
              <a:t>Хөрөнгийн зах зээлийн хумигдал</a:t>
            </a:r>
          </a:p>
          <a:p>
            <a:pPr marL="457200" indent="-457200" algn="just">
              <a:buAutoNum type="arabicPeriod"/>
            </a:pPr>
            <a:r>
              <a:rPr lang="mn-MN" sz="2400" dirty="0" smtClean="0">
                <a:latin typeface="Times New Roman" pitchFamily="18" charset="0"/>
                <a:cs typeface="Times New Roman" pitchFamily="18" charset="0"/>
              </a:rPr>
              <a:t>Хувьцааны үнийн тогтворгүй байдал</a:t>
            </a:r>
          </a:p>
          <a:p>
            <a:pPr marL="457200" indent="-457200" algn="just">
              <a:buAutoNum type="arabicPeriod"/>
            </a:pPr>
            <a:r>
              <a:rPr lang="mn-MN" sz="2400" dirty="0" smtClean="0">
                <a:latin typeface="Times New Roman" pitchFamily="18" charset="0"/>
                <a:cs typeface="Times New Roman" pitchFamily="18" charset="0"/>
              </a:rPr>
              <a:t>Компанийн засаглалын хангалтгүй байдал</a:t>
            </a:r>
          </a:p>
          <a:p>
            <a:pPr marL="457200" indent="-457200" algn="just">
              <a:buAutoNum type="arabicPeriod"/>
            </a:pPr>
            <a:r>
              <a:rPr lang="mn-MN" sz="2400" dirty="0" smtClean="0">
                <a:latin typeface="Times New Roman" pitchFamily="18" charset="0"/>
                <a:cs typeface="Times New Roman" pitchFamily="18" charset="0"/>
              </a:rPr>
              <a:t>Санүүгийн болон үйл ажиллгааны тайлагналын асуудал</a:t>
            </a:r>
          </a:p>
          <a:p>
            <a:pPr algn="just">
              <a:buNone/>
            </a:pPr>
            <a:r>
              <a:rPr lang="mn-MN" sz="2400" dirty="0" smtClean="0">
                <a:latin typeface="Times New Roman" pitchFamily="18" charset="0"/>
                <a:cs typeface="Times New Roman" pitchFamily="18" charset="0"/>
              </a:rPr>
              <a:t>	</a:t>
            </a:r>
          </a:p>
          <a:p>
            <a:pPr algn="just">
              <a:buNone/>
            </a:pPr>
            <a:r>
              <a:rPr lang="mn-MN" sz="2400" dirty="0" smtClean="0">
                <a:latin typeface="Times New Roman" pitchFamily="18" charset="0"/>
                <a:cs typeface="Times New Roman" pitchFamily="18" charset="0"/>
              </a:rPr>
              <a:t>	. </a:t>
            </a:r>
          </a:p>
        </p:txBody>
      </p:sp>
      <p:sp>
        <p:nvSpPr>
          <p:cNvPr id="4" name="Slide Number Placeholder 3"/>
          <p:cNvSpPr>
            <a:spLocks noGrp="1"/>
          </p:cNvSpPr>
          <p:nvPr>
            <p:ph type="sldNum" sz="quarter" idx="12"/>
          </p:nvPr>
        </p:nvSpPr>
        <p:spPr/>
        <p:txBody>
          <a:bodyPr/>
          <a:lstStyle/>
          <a:p>
            <a:fld id="{F34A7283-3D61-40EC-85B9-6DED58ADABFA}"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mn-MN" sz="3600" b="1" i="1" dirty="0" smtClean="0">
                <a:solidFill>
                  <a:srgbClr val="C00000"/>
                </a:solidFill>
                <a:latin typeface="Times New Roman" pitchFamily="18" charset="0"/>
                <a:cs typeface="Times New Roman" pitchFamily="18" charset="0"/>
              </a:rPr>
              <a:t/>
            </a:r>
            <a:br>
              <a:rPr lang="mn-MN" sz="36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Үнэт цаас гаргагчийн мэдээллийн </a:t>
            </a:r>
            <a:br>
              <a:rPr lang="mn-MN" sz="33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ил тод байдлын асуудал</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0" y="1981200"/>
            <a:ext cx="4800600" cy="4419600"/>
          </a:xfrm>
        </p:spPr>
        <p:txBody>
          <a:bodyPr>
            <a:normAutofit/>
          </a:bodyPr>
          <a:lstStyle/>
          <a:p>
            <a:pPr algn="ctr">
              <a:buNone/>
            </a:pPr>
            <a:r>
              <a:rPr lang="mn-MN" sz="2400" b="1" dirty="0" smtClean="0">
                <a:solidFill>
                  <a:schemeClr val="tx2">
                    <a:lumMod val="50000"/>
                  </a:schemeClr>
                </a:solidFill>
                <a:latin typeface="Times New Roman" pitchFamily="18" charset="0"/>
                <a:cs typeface="Times New Roman" pitchFamily="18" charset="0"/>
              </a:rPr>
              <a:t>	</a:t>
            </a:r>
            <a:endParaRPr lang="mn-MN" sz="2400" b="1" i="1" dirty="0" smtClean="0">
              <a:solidFill>
                <a:srgbClr val="C00000"/>
              </a:solidFill>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a:t>
            </a:r>
            <a:r>
              <a:rPr lang="mn-MN" sz="2400" b="1" dirty="0" smtClean="0">
                <a:latin typeface="Times New Roman" pitchFamily="18" charset="0"/>
                <a:cs typeface="Times New Roman" pitchFamily="18" charset="0"/>
              </a:rPr>
              <a:t>“Үнэт цаас гаргагчийн мэдээллийн ил тод байдлын журам” /</a:t>
            </a:r>
            <a:r>
              <a:rPr lang="mn-MN" sz="2400" b="1" i="1" dirty="0" smtClean="0">
                <a:solidFill>
                  <a:schemeClr val="accent2">
                    <a:lumMod val="75000"/>
                  </a:schemeClr>
                </a:solidFill>
                <a:latin typeface="Times New Roman" pitchFamily="18" charset="0"/>
                <a:cs typeface="Times New Roman" pitchFamily="18" charset="0"/>
              </a:rPr>
              <a:t>Хорооны 2015 оны 12 дугаар сарын 17-ны өдрийн 443</a:t>
            </a:r>
            <a:r>
              <a:rPr lang="mn-MN" sz="2400" dirty="0" smtClean="0">
                <a:latin typeface="Times New Roman" pitchFamily="18" charset="0"/>
                <a:cs typeface="Times New Roman" pitchFamily="18" charset="0"/>
              </a:rPr>
              <a:t>/ </a:t>
            </a:r>
          </a:p>
          <a:p>
            <a:pPr algn="r">
              <a:spcBef>
                <a:spcPts val="0"/>
              </a:spcBef>
              <a:buNone/>
            </a:pPr>
            <a:r>
              <a:rPr lang="mn-MN" sz="1800" dirty="0" smtClean="0">
                <a:latin typeface="Times New Roman" pitchFamily="18" charset="0"/>
                <a:cs typeface="Times New Roman" pitchFamily="18" charset="0"/>
              </a:rPr>
              <a:t>	</a:t>
            </a:r>
          </a:p>
          <a:p>
            <a:pPr algn="r">
              <a:spcBef>
                <a:spcPts val="0"/>
              </a:spcBef>
              <a:buNone/>
            </a:pPr>
            <a:r>
              <a:rPr lang="mn-MN" sz="1800" i="1" dirty="0" smtClean="0">
                <a:latin typeface="Times New Roman" pitchFamily="18" charset="0"/>
                <a:cs typeface="Times New Roman" pitchFamily="18" charset="0"/>
              </a:rPr>
              <a:t>/Хороо, МХБ, ҮЦТТТХТ, ХК, МҮЦАЭХ-ны</a:t>
            </a:r>
          </a:p>
          <a:p>
            <a:pPr algn="r">
              <a:spcBef>
                <a:spcPts val="0"/>
              </a:spcBef>
              <a:buNone/>
            </a:pPr>
            <a:r>
              <a:rPr lang="mn-MN" sz="1800" i="1" dirty="0" smtClean="0">
                <a:latin typeface="Times New Roman" pitchFamily="18" charset="0"/>
                <a:cs typeface="Times New Roman" pitchFamily="18" charset="0"/>
              </a:rPr>
              <a:t> төлөөллөөс бүрдсэн ажлын хэсэг журмын шинэчилсэн найруулгын төслийг боловсруулахад оролцсон/</a:t>
            </a:r>
            <a:endParaRPr lang="mn-MN" sz="1800" i="1" dirty="0" smtClean="0">
              <a:solidFill>
                <a:schemeClr val="tx2">
                  <a:lumMod val="50000"/>
                </a:schemeClr>
              </a:solidFill>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a:t>
            </a:r>
            <a:r>
              <a:rPr lang="mn-MN" sz="2400" i="1" dirty="0" smtClean="0">
                <a:solidFill>
                  <a:srgbClr val="C00000"/>
                </a:solidFill>
                <a:latin typeface="Times New Roman" pitchFamily="18" charset="0"/>
                <a:cs typeface="Times New Roman" pitchFamily="18" charset="0"/>
              </a:rPr>
              <a:t>2016 оны 1 дүгээр сарын 10-ны өдрөөс мөрдөнө</a:t>
            </a:r>
            <a:r>
              <a:rPr lang="mn-MN" sz="2400" dirty="0" smtClean="0">
                <a:latin typeface="Times New Roman" pitchFamily="18" charset="0"/>
                <a:cs typeface="Times New Roman" pitchFamily="18" charset="0"/>
              </a:rPr>
              <a:t>/</a:t>
            </a:r>
            <a:endParaRPr lang="mn-MN"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13</a:t>
            </a:fld>
            <a:endParaRPr lang="en-US"/>
          </a:p>
        </p:txBody>
      </p:sp>
      <p:pic>
        <p:nvPicPr>
          <p:cNvPr id="7" name="Content Placeholder 3" descr="Untitled.png"/>
          <p:cNvPicPr>
            <a:picLocks noChangeAspect="1"/>
          </p:cNvPicPr>
          <p:nvPr/>
        </p:nvPicPr>
        <p:blipFill>
          <a:blip r:embed="rId3" cstate="print"/>
          <a:stretch>
            <a:fillRect/>
          </a:stretch>
        </p:blipFill>
        <p:spPr>
          <a:xfrm>
            <a:off x="4800600" y="1676400"/>
            <a:ext cx="4343400" cy="4800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914400"/>
          </a:xfrm>
        </p:spPr>
        <p:txBody>
          <a:bodyPr>
            <a:normAutofit fontScale="90000"/>
          </a:bodyPr>
          <a:lstStyle/>
          <a:p>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r>
              <a:rPr lang="mn-MN" sz="3600" b="1" dirty="0" smtClean="0">
                <a:solidFill>
                  <a:srgbClr val="C00000"/>
                </a:solidFill>
                <a:latin typeface="Times New Roman" pitchFamily="18" charset="0"/>
                <a:cs typeface="Times New Roman" pitchFamily="18" charset="0"/>
              </a:rPr>
              <a:t>“</a:t>
            </a:r>
            <a:r>
              <a:rPr lang="mn-MN" sz="2700" b="1" dirty="0" smtClean="0">
                <a:solidFill>
                  <a:srgbClr val="C00000"/>
                </a:solidFill>
                <a:latin typeface="Times New Roman" pitchFamily="18" charset="0"/>
                <a:cs typeface="Times New Roman" pitchFamily="18" charset="0"/>
              </a:rPr>
              <a:t>Үнэт цаас гаргагчийн мэдээллийн ил тод</a:t>
            </a:r>
            <a:br>
              <a:rPr lang="mn-MN" sz="2700" b="1" dirty="0" smtClean="0">
                <a:solidFill>
                  <a:srgbClr val="C00000"/>
                </a:solidFill>
                <a:latin typeface="Times New Roman" pitchFamily="18" charset="0"/>
                <a:cs typeface="Times New Roman" pitchFamily="18" charset="0"/>
              </a:rPr>
            </a:br>
            <a:r>
              <a:rPr lang="mn-MN" sz="2700" b="1" dirty="0" smtClean="0">
                <a:solidFill>
                  <a:srgbClr val="C00000"/>
                </a:solidFill>
                <a:latin typeface="Times New Roman" pitchFamily="18" charset="0"/>
                <a:cs typeface="Times New Roman" pitchFamily="18" charset="0"/>
              </a:rPr>
              <a:t> байдлын журам”</a:t>
            </a:r>
            <a:r>
              <a:rPr lang="en-US" sz="3100" b="1" dirty="0" smtClean="0">
                <a:solidFill>
                  <a:srgbClr val="C00000"/>
                </a:solidFill>
                <a:latin typeface="Times New Roman" pitchFamily="18" charset="0"/>
                <a:cs typeface="Times New Roman" pitchFamily="18" charset="0"/>
              </a:rPr>
              <a:t> </a:t>
            </a:r>
            <a:r>
              <a:rPr lang="mn-MN" sz="3600" b="1" dirty="0" smtClean="0">
                <a:latin typeface="Times New Roman" pitchFamily="18" charset="0"/>
                <a:cs typeface="Times New Roman" pitchFamily="18" charset="0"/>
              </a:rPr>
              <a:t/>
            </a:r>
            <a:br>
              <a:rPr lang="mn-MN" sz="3600" b="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382000" cy="4525963"/>
          </a:xfrm>
        </p:spPr>
        <p:txBody>
          <a:bodyPr>
            <a:normAutofit/>
          </a:bodyPr>
          <a:lstStyle/>
          <a:p>
            <a:pPr algn="just"/>
            <a:endParaRPr lang="mn-MN"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a:t>
            </a:r>
          </a:p>
          <a:p>
            <a:pPr algn="just">
              <a:buNone/>
            </a:pPr>
            <a:r>
              <a:rPr lang="mn-MN" sz="2800" b="1" i="1" dirty="0" smtClean="0">
                <a:solidFill>
                  <a:schemeClr val="accent2">
                    <a:lumMod val="75000"/>
                  </a:schemeClr>
                </a:solidFill>
                <a:latin typeface="Times New Roman" pitchFamily="18" charset="0"/>
                <a:cs typeface="Times New Roman" pitchFamily="18" charset="0"/>
              </a:rPr>
              <a:t>	Зорилго:</a:t>
            </a:r>
            <a:r>
              <a:rPr lang="mn-MN" sz="2800" dirty="0" smtClean="0">
                <a:latin typeface="Times New Roman" pitchFamily="18" charset="0"/>
                <a:cs typeface="Times New Roman" pitchFamily="18" charset="0"/>
              </a:rPr>
              <a:t> </a:t>
            </a:r>
            <a:r>
              <a:rPr lang="mn-MN" sz="2400" dirty="0" smtClean="0">
                <a:solidFill>
                  <a:srgbClr val="002060"/>
                </a:solidFill>
                <a:latin typeface="Times New Roman" pitchFamily="18" charset="0"/>
                <a:cs typeface="Times New Roman" pitchFamily="18" charset="0"/>
              </a:rPr>
              <a:t>Үнэт цаас гаргагчийн хөрөнгө оруулагч, хувьцаа эзэмшигчдэд компанийн үйл ажиллагааны талаарх болон хөрөнгө оруулалтын шийдвэр гаргахад шаардлагатай мэдээллийг тогтмол хүргэх, уг мэдээллийн төрөл, хэлбэр, давтамж, мэдээллийн ил тод байдлыг хангах, нийтэд хүргэх, нэгдсэн нэг мэдээллийн урсгалтай байх, түүнийг хэрэгжүүлэх, хяналт тавихтай холбогдсон харилцааг зохицуулах.</a:t>
            </a:r>
            <a:endParaRPr lang="mn-MN" sz="2800" dirty="0" smtClean="0">
              <a:solidFill>
                <a:srgbClr val="002060"/>
              </a:solidFill>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3600" b="1" i="1" dirty="0" smtClean="0">
                <a:solidFill>
                  <a:schemeClr val="accent2">
                    <a:lumMod val="75000"/>
                  </a:schemeClr>
                </a:solidFill>
                <a:latin typeface="Times New Roman" pitchFamily="18" charset="0"/>
                <a:cs typeface="Times New Roman" pitchFamily="18" charset="0"/>
              </a:rPr>
              <a:t>Журмын онцлог</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81600"/>
          </a:xfrm>
        </p:spPr>
        <p:txBody>
          <a:bodyPr>
            <a:noAutofit/>
          </a:bodyPr>
          <a:lstStyle/>
          <a:p>
            <a:pPr marL="514350" lvl="0" indent="-514350">
              <a:buFont typeface="+mj-lt"/>
              <a:buAutoNum type="arabicPeriod"/>
            </a:pPr>
            <a:r>
              <a:rPr lang="mn-MN" sz="2000" dirty="0" smtClean="0">
                <a:latin typeface="Times New Roman" pitchFamily="18" charset="0"/>
                <a:cs typeface="Times New Roman" pitchFamily="18" charset="0"/>
              </a:rPr>
              <a:t>Мэдээллийн тогтмол тодорхой хугацаанд хүргэх мэдээлэл, тухай бүр хүргэх мэдээлэл гэж ангилж, ангилал тус бүрт мэдээллийн агуулгаас нь хамааран тодорхой бүлгүүдэд хуваасан</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pic>
        <p:nvPicPr>
          <p:cNvPr id="6" name="Picture 5" descr="_getimage.png"/>
          <p:cNvPicPr>
            <a:picLocks noChangeAspect="1"/>
          </p:cNvPicPr>
          <p:nvPr/>
        </p:nvPicPr>
        <p:blipFill>
          <a:blip r:embed="rId3" cstate="print"/>
          <a:stretch>
            <a:fillRect/>
          </a:stretch>
        </p:blipFill>
        <p:spPr>
          <a:xfrm>
            <a:off x="609600" y="2209800"/>
            <a:ext cx="8195187" cy="4228953"/>
          </a:xfrm>
          <a:prstGeom prst="rect">
            <a:avLst/>
          </a:prstGeom>
        </p:spPr>
      </p:pic>
      <p:sp>
        <p:nvSpPr>
          <p:cNvPr id="5" name="Slide Number Placeholder 4"/>
          <p:cNvSpPr>
            <a:spLocks noGrp="1"/>
          </p:cNvSpPr>
          <p:nvPr>
            <p:ph type="sldNum" sz="quarter" idx="12"/>
          </p:nvPr>
        </p:nvSpPr>
        <p:spPr/>
        <p:txBody>
          <a:bodyPr/>
          <a:lstStyle/>
          <a:p>
            <a:fld id="{F34A7283-3D61-40EC-85B9-6DED58ADABF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3600" b="1" i="1" dirty="0" smtClean="0">
                <a:solidFill>
                  <a:schemeClr val="accent2">
                    <a:lumMod val="75000"/>
                  </a:schemeClr>
                </a:solidFill>
                <a:latin typeface="Times New Roman" pitchFamily="18" charset="0"/>
                <a:cs typeface="Times New Roman" pitchFamily="18" charset="0"/>
              </a:rPr>
              <a:t>Журмын онцлог</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81600"/>
          </a:xfrm>
        </p:spPr>
        <p:txBody>
          <a:bodyPr>
            <a:noAutofit/>
          </a:bodyPr>
          <a:lstStyle/>
          <a:p>
            <a:pPr marL="514350" lvl="0" indent="-514350" algn="just">
              <a:buFont typeface="+mj-lt"/>
              <a:buAutoNum type="arabicPeriod" startAt="2"/>
            </a:pPr>
            <a:r>
              <a:rPr lang="mn-MN" sz="2000" dirty="0" smtClean="0">
                <a:latin typeface="Times New Roman" pitchFamily="18" charset="0"/>
                <a:cs typeface="Times New Roman" pitchFamily="18" charset="0"/>
              </a:rPr>
              <a:t>Мэдээллийн урсгал, хүргэх хэлбэр нь Үнэт цаасны зах зээлийн тухай хуульд заасан ХК-ийн болон Хөрөнгийн биржийн цахим хуудсаар дамжиж олон нийтэд хүрдэг байхаар, </a:t>
            </a:r>
          </a:p>
          <a:p>
            <a:pPr marL="514350" lvl="0" indent="-514350" algn="just">
              <a:buFont typeface="+mj-lt"/>
              <a:buAutoNum type="arabicPeriod" startAt="2"/>
            </a:pPr>
            <a:r>
              <a:rPr lang="mn-MN" sz="2000" dirty="0" smtClean="0">
                <a:latin typeface="Times New Roman" pitchFamily="18" charset="0"/>
                <a:cs typeface="Times New Roman" pitchFamily="18" charset="0"/>
              </a:rPr>
              <a:t>ХК нь өөрийн тодорхой эрх бүхий этгээдээд дамжуулан Хөрөнгийн биржийн цахим хуудасд шууд байршуулдаг байхаар, </a:t>
            </a:r>
          </a:p>
          <a:p>
            <a:pPr marL="514350" lvl="0" indent="-514350" algn="just">
              <a:buFont typeface="+mj-lt"/>
              <a:buAutoNum type="arabicPeriod" startAt="2"/>
            </a:pPr>
            <a:r>
              <a:rPr lang="mn-MN" sz="2000" dirty="0" smtClean="0">
                <a:latin typeface="Times New Roman" pitchFamily="18" charset="0"/>
                <a:cs typeface="Times New Roman" pitchFamily="18" charset="0"/>
              </a:rPr>
              <a:t>Мэдээллийн маягт, зааврыг хөрөнгийн бирж тогтоодог байхаар ,</a:t>
            </a:r>
          </a:p>
          <a:p>
            <a:pPr marL="514350" lvl="0" indent="-514350" algn="just">
              <a:buFont typeface="+mj-lt"/>
              <a:buAutoNum type="arabicPeriod" startAt="2"/>
            </a:pPr>
            <a:r>
              <a:rPr lang="mn-MN" sz="2000" dirty="0" smtClean="0">
                <a:latin typeface="Times New Roman" pitchFamily="18" charset="0"/>
                <a:cs typeface="Times New Roman" pitchFamily="18" charset="0"/>
              </a:rPr>
              <a:t>ХК-иуд цаасаар мэдээлэл өгдөг, хугацаа алддаг байдлыг арилгах, түргэн шуурхай мэдээлэл хүрдэг байх ач холбогдолтой.</a:t>
            </a:r>
            <a:endParaRPr lang="en-US" sz="2000" dirty="0">
              <a:latin typeface="Times New Roman" pitchFamily="18" charset="0"/>
              <a:cs typeface="Times New Roman" pitchFamily="18" charset="0"/>
            </a:endParaRPr>
          </a:p>
        </p:txBody>
      </p:sp>
      <p:pic>
        <p:nvPicPr>
          <p:cNvPr id="4" name="Picture 3" descr="network470.jpg"/>
          <p:cNvPicPr>
            <a:picLocks noChangeAspect="1"/>
          </p:cNvPicPr>
          <p:nvPr/>
        </p:nvPicPr>
        <p:blipFill>
          <a:blip r:embed="rId3" cstate="print"/>
          <a:stretch>
            <a:fillRect/>
          </a:stretch>
        </p:blipFill>
        <p:spPr>
          <a:xfrm>
            <a:off x="1828800" y="3962400"/>
            <a:ext cx="5715000" cy="2212394"/>
          </a:xfrm>
          <a:prstGeom prst="rect">
            <a:avLst/>
          </a:prstGeom>
        </p:spPr>
      </p:pic>
      <p:sp>
        <p:nvSpPr>
          <p:cNvPr id="5" name="Slide Number Placeholder 4"/>
          <p:cNvSpPr>
            <a:spLocks noGrp="1"/>
          </p:cNvSpPr>
          <p:nvPr>
            <p:ph type="sldNum" sz="quarter" idx="12"/>
          </p:nvPr>
        </p:nvSpPr>
        <p:spPr/>
        <p:txBody>
          <a:bodyPr/>
          <a:lstStyle/>
          <a:p>
            <a:fld id="{F34A7283-3D61-40EC-85B9-6DED58ADABF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b="1" i="1" dirty="0" smtClean="0">
                <a:solidFill>
                  <a:schemeClr val="accent2">
                    <a:lumMod val="75000"/>
                  </a:schemeClr>
                </a:solidFill>
                <a:latin typeface="Times New Roman" pitchFamily="18" charset="0"/>
                <a:cs typeface="Times New Roman" pitchFamily="18" charset="0"/>
              </a:rPr>
              <a:t>Журмын онцлог</a:t>
            </a:r>
            <a:br>
              <a:rPr lang="mn-MN" sz="3200" b="1" i="1" dirty="0" smtClean="0">
                <a:solidFill>
                  <a:schemeClr val="accent2">
                    <a:lumMod val="75000"/>
                  </a:schemeClr>
                </a:solidFill>
                <a:latin typeface="Times New Roman" pitchFamily="18" charset="0"/>
                <a:cs typeface="Times New Roman" pitchFamily="18" charset="0"/>
              </a:rPr>
            </a:br>
            <a:endParaRPr lang="en-US" sz="3200" b="1" i="1"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81600"/>
          </a:xfrm>
        </p:spPr>
        <p:txBody>
          <a:bodyPr>
            <a:noAutofit/>
          </a:bodyPr>
          <a:lstStyle/>
          <a:p>
            <a:pPr marL="514350" lvl="0" indent="-514350" algn="just">
              <a:buAutoNum type="arabicPeriod" startAt="6"/>
            </a:pPr>
            <a:r>
              <a:rPr lang="mn-MN" sz="2000" dirty="0" smtClean="0">
                <a:latin typeface="Times New Roman" pitchFamily="18" charset="0"/>
                <a:cs typeface="Times New Roman" pitchFamily="18" charset="0"/>
              </a:rPr>
              <a:t>Хөрөнгийн бирж нь Өөрийгөө зохицуулах байгууллага болсон учир бүртгэлтэй ХК-иудын тайлагнах үүрэгт байнгын хяналт тавих</a:t>
            </a:r>
          </a:p>
          <a:p>
            <a:pPr marL="514350" lvl="0" indent="-514350" algn="just">
              <a:buAutoNum type="arabicPeriod" startAt="6"/>
            </a:pPr>
            <a:r>
              <a:rPr lang="mn-MN" sz="2000" dirty="0" smtClean="0">
                <a:latin typeface="Times New Roman" pitchFamily="18" charset="0"/>
                <a:cs typeface="Times New Roman" pitchFamily="18" charset="0"/>
              </a:rPr>
              <a:t>Үүргийн хэрэгжилтийг хангаагүй тохиолдолд албан шаардлага хүргүүлэх, Хороонд мэдэгдэх зэрэг харилцааг зохицуулсан.</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4" name="Picture 3" descr="Untitled1.png"/>
          <p:cNvPicPr>
            <a:picLocks noChangeAspect="1"/>
          </p:cNvPicPr>
          <p:nvPr/>
        </p:nvPicPr>
        <p:blipFill>
          <a:blip r:embed="rId3" cstate="print"/>
          <a:stretch>
            <a:fillRect/>
          </a:stretch>
        </p:blipFill>
        <p:spPr>
          <a:xfrm>
            <a:off x="457200" y="3048000"/>
            <a:ext cx="8376886" cy="3029712"/>
          </a:xfrm>
          <a:prstGeom prst="rect">
            <a:avLst/>
          </a:prstGeom>
        </p:spPr>
      </p:pic>
      <p:sp>
        <p:nvSpPr>
          <p:cNvPr id="5" name="Slide Number Placeholder 4"/>
          <p:cNvSpPr>
            <a:spLocks noGrp="1"/>
          </p:cNvSpPr>
          <p:nvPr>
            <p:ph type="sldNum" sz="quarter" idx="12"/>
          </p:nvPr>
        </p:nvSpPr>
        <p:spPr/>
        <p:txBody>
          <a:bodyPr/>
          <a:lstStyle/>
          <a:p>
            <a:fld id="{F34A7283-3D61-40EC-85B9-6DED58ADABF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3200" b="1" i="1" dirty="0" smtClean="0">
                <a:solidFill>
                  <a:schemeClr val="accent2">
                    <a:lumMod val="75000"/>
                  </a:schemeClr>
                </a:solidFill>
                <a:latin typeface="Times New Roman" pitchFamily="18" charset="0"/>
                <a:cs typeface="Times New Roman" pitchFamily="18" charset="0"/>
              </a:rPr>
              <a:t>Журмын бүтэц</a:t>
            </a:r>
            <a:endParaRPr lang="en-US" sz="3200" b="1" i="1" dirty="0">
              <a:solidFill>
                <a:schemeClr val="accent2">
                  <a:lumMod val="7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3886200" y="1524000"/>
            <a:ext cx="4953000" cy="5029199"/>
          </a:xfrm>
        </p:spPr>
        <p:txBody>
          <a:bodyPr>
            <a:normAutofit fontScale="85000" lnSpcReduction="20000"/>
          </a:bodyPr>
          <a:lstStyle/>
          <a:p>
            <a:pPr marL="457200" indent="-457200" algn="just">
              <a:buNone/>
            </a:pPr>
            <a:r>
              <a:rPr lang="mn-MN" sz="2400" cap="all" dirty="0" smtClean="0">
                <a:solidFill>
                  <a:schemeClr val="accent2">
                    <a:lumMod val="75000"/>
                  </a:schemeClr>
                </a:solidFill>
                <a:latin typeface="Times New Roman" pitchFamily="18" charset="0"/>
                <a:cs typeface="Times New Roman" pitchFamily="18" charset="0"/>
              </a:rPr>
              <a:t>Нэг. </a:t>
            </a:r>
            <a:r>
              <a:rPr lang="mn-MN" sz="2400" dirty="0" smtClean="0">
                <a:solidFill>
                  <a:schemeClr val="accent2">
                    <a:lumMod val="75000"/>
                  </a:schemeClr>
                </a:solidFill>
                <a:latin typeface="Times New Roman" pitchFamily="18" charset="0"/>
                <a:cs typeface="Times New Roman" pitchFamily="18" charset="0"/>
              </a:rPr>
              <a:t>Нийтлэг үндэслэл </a:t>
            </a:r>
            <a:r>
              <a:rPr lang="mn-MN" sz="2400" dirty="0" smtClean="0">
                <a:latin typeface="Times New Roman" pitchFamily="18" charset="0"/>
                <a:cs typeface="Times New Roman" pitchFamily="18" charset="0"/>
              </a:rPr>
              <a:t>/</a:t>
            </a:r>
            <a:r>
              <a:rPr lang="mn-MN" sz="2400" b="1" i="1" dirty="0" smtClean="0">
                <a:latin typeface="Times New Roman" pitchFamily="18" charset="0"/>
                <a:cs typeface="Times New Roman" pitchFamily="18" charset="0"/>
              </a:rPr>
              <a:t>Журмын үндсэн зохицуулалт, хамрах хүрээ, нэр томьёо</a:t>
            </a:r>
            <a:r>
              <a:rPr lang="mn-MN" sz="2400" dirty="0" smtClean="0">
                <a:latin typeface="Times New Roman" pitchFamily="18" charset="0"/>
                <a:cs typeface="Times New Roman" pitchFamily="18" charset="0"/>
              </a:rPr>
              <a:t>/ </a:t>
            </a:r>
          </a:p>
          <a:p>
            <a:pPr marL="457200" indent="-457200" algn="just">
              <a:buNone/>
            </a:pPr>
            <a:r>
              <a:rPr lang="mn-MN" sz="2400" cap="all" dirty="0" smtClean="0">
                <a:solidFill>
                  <a:schemeClr val="accent2">
                    <a:lumMod val="75000"/>
                  </a:schemeClr>
                </a:solidFill>
                <a:latin typeface="Times New Roman" pitchFamily="18" charset="0"/>
                <a:cs typeface="Times New Roman" pitchFamily="18" charset="0"/>
              </a:rPr>
              <a:t>Хоёр. </a:t>
            </a:r>
            <a:r>
              <a:rPr lang="mn-MN" sz="2400" dirty="0" smtClean="0">
                <a:solidFill>
                  <a:schemeClr val="accent2">
                    <a:lumMod val="75000"/>
                  </a:schemeClr>
                </a:solidFill>
                <a:latin typeface="Times New Roman" pitchFamily="18" charset="0"/>
                <a:cs typeface="Times New Roman" pitchFamily="18" charset="0"/>
              </a:rPr>
              <a:t>Хугацаат тайланг нийтэд мэдээлэх </a:t>
            </a:r>
            <a:r>
              <a:rPr lang="mn-MN" sz="2400" dirty="0" smtClean="0">
                <a:latin typeface="Times New Roman" pitchFamily="18" charset="0"/>
                <a:cs typeface="Times New Roman" pitchFamily="18" charset="0"/>
              </a:rPr>
              <a:t>/</a:t>
            </a:r>
            <a:r>
              <a:rPr lang="mn-MN" sz="2400" b="1" i="1" dirty="0" smtClean="0">
                <a:latin typeface="Times New Roman" pitchFamily="18" charset="0"/>
                <a:cs typeface="Times New Roman" pitchFamily="18" charset="0"/>
              </a:rPr>
              <a:t>нийтэд тогтмол, тодорхой хугацаанд тайлагнах, мэдээллийн агуулга  хэлбэр хугацаа</a:t>
            </a:r>
            <a:r>
              <a:rPr lang="mn-MN" sz="2400" dirty="0" smtClean="0">
                <a:latin typeface="Times New Roman" pitchFamily="18" charset="0"/>
                <a:cs typeface="Times New Roman" pitchFamily="18" charset="0"/>
              </a:rPr>
              <a:t>/  </a:t>
            </a:r>
          </a:p>
          <a:p>
            <a:pPr marL="457200" indent="-457200" algn="just">
              <a:buNone/>
            </a:pPr>
            <a:r>
              <a:rPr lang="mn-MN" sz="2400" cap="all" dirty="0" smtClean="0">
                <a:solidFill>
                  <a:schemeClr val="accent2">
                    <a:lumMod val="75000"/>
                  </a:schemeClr>
                </a:solidFill>
                <a:latin typeface="Times New Roman" pitchFamily="18" charset="0"/>
                <a:cs typeface="Times New Roman" pitchFamily="18" charset="0"/>
              </a:rPr>
              <a:t>Гурав. </a:t>
            </a:r>
            <a:r>
              <a:rPr lang="mn-MN" sz="2400" dirty="0" smtClean="0">
                <a:solidFill>
                  <a:schemeClr val="accent2">
                    <a:lumMod val="75000"/>
                  </a:schemeClr>
                </a:solidFill>
                <a:latin typeface="Times New Roman" pitchFamily="18" charset="0"/>
                <a:cs typeface="Times New Roman" pitchFamily="18" charset="0"/>
              </a:rPr>
              <a:t>Тухай бүр нийтэд мэдээлэх мэдээлэл</a:t>
            </a:r>
            <a:r>
              <a:rPr lang="mn-MN" sz="2400" dirty="0" smtClean="0">
                <a:latin typeface="Times New Roman" pitchFamily="18" charset="0"/>
                <a:cs typeface="Times New Roman" pitchFamily="18" charset="0"/>
              </a:rPr>
              <a:t> /</a:t>
            </a:r>
            <a:r>
              <a:rPr lang="mn-MN" sz="2400" b="1" i="1" dirty="0" smtClean="0">
                <a:latin typeface="Times New Roman" pitchFamily="18" charset="0"/>
                <a:cs typeface="Times New Roman" pitchFamily="18" charset="0"/>
              </a:rPr>
              <a:t>Тухай бүр мэдээлэх мэдээллийн агуулга, </a:t>
            </a:r>
            <a:r>
              <a:rPr lang="mn-MN" sz="2400" b="1" i="1" dirty="0" smtClean="0">
                <a:latin typeface="Times New Roman" pitchFamily="18" charset="0"/>
                <a:cs typeface="Times New Roman" pitchFamily="18" charset="0"/>
              </a:rPr>
              <a:t>онцлог </a:t>
            </a:r>
            <a:r>
              <a:rPr lang="mn-MN" sz="2400" b="1" i="1" dirty="0" smtClean="0">
                <a:latin typeface="Times New Roman" pitchFamily="18" charset="0"/>
                <a:cs typeface="Times New Roman" pitchFamily="18" charset="0"/>
              </a:rPr>
              <a:t>хугацаа</a:t>
            </a:r>
            <a:r>
              <a:rPr lang="mn-MN" sz="2400" dirty="0" smtClean="0">
                <a:latin typeface="Times New Roman" pitchFamily="18" charset="0"/>
                <a:cs typeface="Times New Roman" pitchFamily="18" charset="0"/>
              </a:rPr>
              <a:t>/        </a:t>
            </a:r>
          </a:p>
          <a:p>
            <a:pPr marL="457200" indent="-457200" algn="just">
              <a:buNone/>
            </a:pPr>
            <a:r>
              <a:rPr lang="mn-MN" sz="2400" cap="all" dirty="0" smtClean="0">
                <a:solidFill>
                  <a:schemeClr val="accent2">
                    <a:lumMod val="75000"/>
                  </a:schemeClr>
                </a:solidFill>
                <a:latin typeface="Times New Roman" pitchFamily="18" charset="0"/>
                <a:cs typeface="Times New Roman" pitchFamily="18" charset="0"/>
              </a:rPr>
              <a:t>Дөрөв. </a:t>
            </a:r>
            <a:r>
              <a:rPr lang="mn-MN" sz="2400" dirty="0" smtClean="0">
                <a:solidFill>
                  <a:schemeClr val="accent2">
                    <a:lumMod val="75000"/>
                  </a:schemeClr>
                </a:solidFill>
                <a:latin typeface="Times New Roman" pitchFamily="18" charset="0"/>
                <a:cs typeface="Times New Roman" pitchFamily="18" charset="0"/>
              </a:rPr>
              <a:t>Компаниас мэдээллийг нийтэд мэдээлэх үйл ажиллагааг хэрэгжүүлэх </a:t>
            </a:r>
            <a:r>
              <a:rPr lang="mn-MN" sz="2400" dirty="0" smtClean="0">
                <a:latin typeface="Times New Roman" pitchFamily="18" charset="0"/>
                <a:cs typeface="Times New Roman" pitchFamily="18" charset="0"/>
              </a:rPr>
              <a:t>/</a:t>
            </a:r>
            <a:r>
              <a:rPr lang="mn-MN" sz="2400" b="1" i="1" dirty="0" smtClean="0">
                <a:latin typeface="Times New Roman" pitchFamily="18" charset="0"/>
                <a:cs typeface="Times New Roman" pitchFamily="18" charset="0"/>
              </a:rPr>
              <a:t>мэдээллийг хэрхэн оруулах процессын шинжтэй харилцаа</a:t>
            </a:r>
            <a:r>
              <a:rPr lang="mn-M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457200" indent="-457200" algn="just">
              <a:buNone/>
            </a:pPr>
            <a:r>
              <a:rPr lang="mn-MN" sz="2400" cap="all" dirty="0" smtClean="0">
                <a:solidFill>
                  <a:schemeClr val="accent2">
                    <a:lumMod val="75000"/>
                  </a:schemeClr>
                </a:solidFill>
                <a:latin typeface="Times New Roman" pitchFamily="18" charset="0"/>
                <a:cs typeface="Times New Roman" pitchFamily="18" charset="0"/>
              </a:rPr>
              <a:t>Тав. </a:t>
            </a:r>
            <a:r>
              <a:rPr lang="mn-MN" sz="2400" dirty="0" smtClean="0">
                <a:solidFill>
                  <a:schemeClr val="accent2">
                    <a:lumMod val="75000"/>
                  </a:schemeClr>
                </a:solidFill>
                <a:latin typeface="Times New Roman" pitchFamily="18" charset="0"/>
                <a:cs typeface="Times New Roman" pitchFamily="18" charset="0"/>
              </a:rPr>
              <a:t>Мэдээллийг нийтэд хүргэхэд тавигдах хязгаарлалт</a:t>
            </a:r>
            <a:endParaRPr lang="en-US" sz="2400" dirty="0" smtClean="0">
              <a:solidFill>
                <a:schemeClr val="accent2">
                  <a:lumMod val="75000"/>
                </a:schemeClr>
              </a:solidFill>
              <a:latin typeface="Times New Roman" pitchFamily="18" charset="0"/>
              <a:cs typeface="Times New Roman" pitchFamily="18" charset="0"/>
            </a:endParaRPr>
          </a:p>
          <a:p>
            <a:pPr marL="457200" indent="-457200" algn="just">
              <a:buNone/>
            </a:pPr>
            <a:r>
              <a:rPr lang="mn-MN" sz="2400" dirty="0" smtClean="0">
                <a:latin typeface="Times New Roman" pitchFamily="18" charset="0"/>
                <a:cs typeface="Times New Roman" pitchFamily="18" charset="0"/>
              </a:rPr>
              <a:t> </a:t>
            </a:r>
            <a:r>
              <a:rPr lang="mn-MN" sz="2400" cap="all" dirty="0" smtClean="0">
                <a:solidFill>
                  <a:schemeClr val="accent2">
                    <a:lumMod val="75000"/>
                  </a:schemeClr>
                </a:solidFill>
                <a:latin typeface="Times New Roman" pitchFamily="18" charset="0"/>
                <a:cs typeface="Times New Roman" pitchFamily="18" charset="0"/>
              </a:rPr>
              <a:t>Зургаа. </a:t>
            </a:r>
            <a:r>
              <a:rPr lang="mn-MN" sz="2400" dirty="0" smtClean="0">
                <a:solidFill>
                  <a:schemeClr val="accent2">
                    <a:lumMod val="75000"/>
                  </a:schemeClr>
                </a:solidFill>
                <a:latin typeface="Times New Roman" pitchFamily="18" charset="0"/>
                <a:cs typeface="Times New Roman" pitchFamily="18" charset="0"/>
              </a:rPr>
              <a:t>Хариуцлага</a:t>
            </a:r>
            <a:endParaRPr lang="en-US" sz="2400" dirty="0" smtClean="0">
              <a:solidFill>
                <a:schemeClr val="accent2">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7" name="Picture 6" descr="migrate.jpg"/>
          <p:cNvPicPr>
            <a:picLocks noChangeAspect="1"/>
          </p:cNvPicPr>
          <p:nvPr/>
        </p:nvPicPr>
        <p:blipFill>
          <a:blip r:embed="rId3" cstate="print"/>
          <a:stretch>
            <a:fillRect/>
          </a:stretch>
        </p:blipFill>
        <p:spPr>
          <a:xfrm>
            <a:off x="228600" y="1524000"/>
            <a:ext cx="3628075" cy="4648200"/>
          </a:xfrm>
          <a:prstGeom prst="rect">
            <a:avLst/>
          </a:prstGeom>
        </p:spPr>
      </p:pic>
      <p:sp>
        <p:nvSpPr>
          <p:cNvPr id="6" name="Slide Number Placeholder 5"/>
          <p:cNvSpPr>
            <a:spLocks noGrp="1"/>
          </p:cNvSpPr>
          <p:nvPr>
            <p:ph type="sldNum" sz="quarter" idx="12"/>
          </p:nvPr>
        </p:nvSpPr>
        <p:spPr/>
        <p:txBody>
          <a:bodyPr/>
          <a:lstStyle/>
          <a:p>
            <a:fld id="{F34A7283-3D61-40EC-85B9-6DED58ADABF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3600" b="1" i="1" dirty="0" smtClean="0">
                <a:solidFill>
                  <a:schemeClr val="accent2">
                    <a:lumMod val="75000"/>
                  </a:schemeClr>
                </a:solidFill>
                <a:latin typeface="Times New Roman" pitchFamily="18" charset="0"/>
                <a:cs typeface="Times New Roman" pitchFamily="18" charset="0"/>
              </a:rPr>
              <a:t>Нэг</a:t>
            </a:r>
            <a:r>
              <a:rPr lang="mn-MN" sz="3600" b="1" i="1" cap="all" dirty="0" smtClean="0">
                <a:solidFill>
                  <a:schemeClr val="accent2">
                    <a:lumMod val="75000"/>
                  </a:schemeClr>
                </a:solidFill>
                <a:latin typeface="Times New Roman" pitchFamily="18" charset="0"/>
                <a:cs typeface="Times New Roman" pitchFamily="18" charset="0"/>
              </a:rPr>
              <a:t>. </a:t>
            </a:r>
            <a:r>
              <a:rPr lang="mn-MN" sz="3600" b="1" i="1" dirty="0" smtClean="0">
                <a:solidFill>
                  <a:schemeClr val="accent2">
                    <a:lumMod val="75000"/>
                  </a:schemeClr>
                </a:solidFill>
                <a:latin typeface="Times New Roman" pitchFamily="18" charset="0"/>
                <a:cs typeface="Times New Roman" pitchFamily="18" charset="0"/>
              </a:rPr>
              <a:t>Нийтлэг үндэслэл</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600200"/>
            <a:ext cx="8229600" cy="5029200"/>
          </a:xfrm>
        </p:spPr>
        <p:txBody>
          <a:bodyPr>
            <a:normAutofit fontScale="92500" lnSpcReduction="20000"/>
          </a:bodyPr>
          <a:lstStyle/>
          <a:p>
            <a:pPr algn="just">
              <a:buNone/>
            </a:pPr>
            <a:r>
              <a:rPr lang="mn-MN" sz="2600" dirty="0" smtClean="0">
                <a:latin typeface="Times New Roman" pitchFamily="18" charset="0"/>
                <a:cs typeface="Times New Roman" pitchFamily="18" charset="0"/>
              </a:rPr>
              <a:t>ХК нь: </a:t>
            </a:r>
          </a:p>
          <a:p>
            <a:pPr algn="just">
              <a:buNone/>
            </a:pPr>
            <a:r>
              <a:rPr lang="mn-MN" sz="2600" dirty="0" smtClean="0">
                <a:latin typeface="Times New Roman" pitchFamily="18" charset="0"/>
                <a:cs typeface="Times New Roman" pitchFamily="18" charset="0"/>
              </a:rPr>
              <a:t>-  	нийтэд хагас жил, жилийн эцсийн байдлаар болон тогтмол нээлттэй мэдээллэх,</a:t>
            </a:r>
          </a:p>
          <a:p>
            <a:pPr algn="just">
              <a:buNone/>
            </a:pPr>
            <a:r>
              <a:rPr lang="mn-MN" sz="2600" dirty="0" smtClean="0">
                <a:latin typeface="Times New Roman" pitchFamily="18" charset="0"/>
                <a:cs typeface="Times New Roman" pitchFamily="18" charset="0"/>
              </a:rPr>
              <a:t>-	Үнэт цаасны зах зээлийн тухай, Компанийн тухай хууль, Хороо болон Хөрөнгийн биржийн холбогдох журамд заасан  мэдээллийг цаг тухайд нь нэгэн зэрэг, үнэн зөв, агуулгын хувьд хоёрдмол утгагүй, бүрэн гүйцэд нийтэд мэдээлэх үүрэгтэй. </a:t>
            </a:r>
          </a:p>
          <a:p>
            <a:pPr algn="just">
              <a:buNone/>
            </a:pPr>
            <a:r>
              <a:rPr lang="mn-MN" sz="2600" dirty="0" smtClean="0">
                <a:latin typeface="Times New Roman" pitchFamily="18" charset="0"/>
                <a:cs typeface="Times New Roman" pitchFamily="18" charset="0"/>
              </a:rPr>
              <a:t>-	мэдээллийг монгол хэлээр хүргэх, уг мэдээллийг өөрийн болон Хөрөнгийн биржийн цахим хуудсаар дамжуулан нийтэд хүргэх, шаардлагатай гэж үзвэл гадаад хэл дээр мэдээллийг нийтэд хүргэж болно.</a:t>
            </a:r>
          </a:p>
          <a:p>
            <a:pPr algn="just">
              <a:buNone/>
            </a:pPr>
            <a:r>
              <a:rPr lang="mn-MN" sz="2800" b="1" dirty="0" smtClean="0">
                <a:solidFill>
                  <a:srgbClr val="C00000"/>
                </a:solidFill>
                <a:latin typeface="Times New Roman" pitchFamily="18" charset="0"/>
                <a:cs typeface="Times New Roman" pitchFamily="18" charset="0"/>
              </a:rPr>
              <a:t>		</a:t>
            </a:r>
            <a:r>
              <a:rPr lang="mn-MN" sz="2600" b="1" dirty="0" smtClean="0">
                <a:solidFill>
                  <a:srgbClr val="C00000"/>
                </a:solidFill>
                <a:latin typeface="Times New Roman" pitchFamily="18" charset="0"/>
                <a:cs typeface="Times New Roman" pitchFamily="18" charset="0"/>
              </a:rPr>
              <a:t>Мэдээллийг нээлттэй болгох ажиллагааг 	компанийн ТУЗ-ийн нарийн бичгийн дарга 	гүйцэтгэнэ</a:t>
            </a:r>
            <a:r>
              <a:rPr lang="mn-MN" sz="26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None/>
            </a:pPr>
            <a:endParaRPr lang="en-US" sz="2800" dirty="0" smtClean="0"/>
          </a:p>
          <a:p>
            <a:pPr algn="just">
              <a:buNone/>
            </a:pPr>
            <a:endParaRPr lang="en-US" sz="26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F34A7283-3D61-40EC-85B9-6DED58ADABF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mn-MN" sz="3600" b="1" i="1" dirty="0" smtClean="0">
                <a:solidFill>
                  <a:srgbClr val="C00000"/>
                </a:solidFill>
                <a:latin typeface="Times New Roman" pitchFamily="18" charset="0"/>
                <a:cs typeface="Times New Roman" pitchFamily="18" charset="0"/>
              </a:rPr>
              <a:t/>
            </a:r>
            <a:br>
              <a:rPr lang="mn-MN" sz="36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Үнэт цаас гаргагчийн мэдээллийн </a:t>
            </a:r>
            <a:br>
              <a:rPr lang="mn-MN" sz="33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ил тод байдлын асуудал</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981200"/>
            <a:ext cx="8458200" cy="4144963"/>
          </a:xfrm>
        </p:spPr>
        <p:txBody>
          <a:bodyPr>
            <a:normAutofit/>
          </a:bodyPr>
          <a:lstStyle/>
          <a:p>
            <a:pPr>
              <a:buNone/>
            </a:pPr>
            <a:endParaRPr lang="en-US" dirty="0" smtClean="0">
              <a:latin typeface="Times New Roman" pitchFamily="18" charset="0"/>
              <a:cs typeface="Times New Roman" pitchFamily="18" charset="0"/>
            </a:endParaRPr>
          </a:p>
          <a:p>
            <a:r>
              <a:rPr lang="mn-MN" sz="2400" dirty="0" smtClean="0">
                <a:solidFill>
                  <a:schemeClr val="tx2">
                    <a:lumMod val="50000"/>
                  </a:schemeClr>
                </a:solidFill>
                <a:latin typeface="Times New Roman" pitchFamily="18" charset="0"/>
                <a:cs typeface="Times New Roman" pitchFamily="18" charset="0"/>
              </a:rPr>
              <a:t>Мэдээллийн ил тод байдал яагаад чухал гэж....</a:t>
            </a:r>
          </a:p>
          <a:p>
            <a:r>
              <a:rPr lang="mn-MN" sz="2400" dirty="0" smtClean="0">
                <a:solidFill>
                  <a:schemeClr val="tx2">
                    <a:lumMod val="50000"/>
                  </a:schemeClr>
                </a:solidFill>
                <a:latin typeface="Times New Roman" pitchFamily="18" charset="0"/>
                <a:cs typeface="Times New Roman" pitchFamily="18" charset="0"/>
              </a:rPr>
              <a:t>Олон улсад хэрхэн зохицуулдаг...</a:t>
            </a:r>
          </a:p>
          <a:p>
            <a:r>
              <a:rPr lang="mn-MN" sz="2400" dirty="0" smtClean="0">
                <a:solidFill>
                  <a:schemeClr val="tx2">
                    <a:lumMod val="50000"/>
                  </a:schemeClr>
                </a:solidFill>
                <a:latin typeface="Times New Roman" pitchFamily="18" charset="0"/>
                <a:cs typeface="Times New Roman" pitchFamily="18" charset="0"/>
              </a:rPr>
              <a:t>Монгол Улсад зохицуулалтыг хэрхэн хэрэгжүүлэхийг зорьж байна</a:t>
            </a:r>
            <a:r>
              <a:rPr lang="mn-MN" sz="2800" dirty="0" smtClean="0">
                <a:solidFill>
                  <a:schemeClr val="tx2">
                    <a:lumMod val="50000"/>
                  </a:schemeClr>
                </a:solidFill>
                <a:latin typeface="Times New Roman" pitchFamily="18" charset="0"/>
                <a:cs typeface="Times New Roman" pitchFamily="18" charset="0"/>
              </a:rPr>
              <a:t>. </a:t>
            </a:r>
          </a:p>
          <a:p>
            <a:r>
              <a:rPr lang="mn-MN" sz="2400" dirty="0" smtClean="0">
                <a:solidFill>
                  <a:schemeClr val="tx2">
                    <a:lumMod val="50000"/>
                  </a:schemeClr>
                </a:solidFill>
                <a:latin typeface="Times New Roman" pitchFamily="18" charset="0"/>
                <a:cs typeface="Times New Roman" pitchFamily="18" charset="0"/>
              </a:rPr>
              <a:t>Хүлээж буй үр дүн</a:t>
            </a:r>
            <a:endParaRPr lang="en-US" sz="2400" dirty="0">
              <a:solidFill>
                <a:schemeClr val="tx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3600" b="1" i="1" dirty="0" smtClean="0">
                <a:solidFill>
                  <a:srgbClr val="C00000"/>
                </a:solidFill>
                <a:latin typeface="Times New Roman" pitchFamily="18" charset="0"/>
                <a:cs typeface="Times New Roman" pitchFamily="18" charset="0"/>
              </a:rPr>
              <a:t>Хоёр. Хугацаат тайланг нийтэд мэдээлэх</a:t>
            </a:r>
            <a:r>
              <a:rPr lang="en-US" sz="3600" b="1" i="1" dirty="0" smtClean="0">
                <a:solidFill>
                  <a:srgbClr val="C00000"/>
                </a:solidFill>
                <a:latin typeface="Times New Roman" pitchFamily="18" charset="0"/>
                <a:cs typeface="Times New Roman" pitchFamily="18" charset="0"/>
              </a:rPr>
              <a:t/>
            </a:r>
            <a:br>
              <a:rPr lang="en-US" sz="3600" b="1" i="1" dirty="0" smtClean="0">
                <a:solidFill>
                  <a:srgbClr val="C00000"/>
                </a:solidFill>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1"/>
            <a:ext cx="8229600" cy="3505199"/>
          </a:xfrm>
        </p:spPr>
        <p:txBody>
          <a:bodyPr>
            <a:normAutofit fontScale="85000" lnSpcReduction="10000"/>
          </a:bodyPr>
          <a:lstStyle/>
          <a:p>
            <a:pPr algn="just">
              <a:buNone/>
            </a:pPr>
            <a:endParaRPr lang="mn-MN" b="1" i="1" dirty="0" smtClean="0">
              <a:solidFill>
                <a:schemeClr val="tx2"/>
              </a:solidFill>
              <a:latin typeface="Times New Roman" pitchFamily="18" charset="0"/>
              <a:cs typeface="Times New Roman" pitchFamily="18" charset="0"/>
            </a:endParaRPr>
          </a:p>
          <a:p>
            <a:pPr algn="just">
              <a:buNone/>
            </a:pPr>
            <a:r>
              <a:rPr lang="mn-MN" b="1" i="1" dirty="0" smtClean="0">
                <a:solidFill>
                  <a:schemeClr val="tx2"/>
                </a:solidFill>
                <a:latin typeface="Times New Roman" pitchFamily="18" charset="0"/>
                <a:cs typeface="Times New Roman" pitchFamily="18" charset="0"/>
              </a:rPr>
              <a:t>Хугацаат тайлангийн хэлбэр: </a:t>
            </a:r>
          </a:p>
          <a:p>
            <a:pPr algn="just">
              <a:buNone/>
            </a:pPr>
            <a:r>
              <a:rPr lang="mn-MN" b="1" i="1" dirty="0" smtClean="0">
                <a:latin typeface="Times New Roman" pitchFamily="18" charset="0"/>
                <a:cs typeface="Times New Roman" pitchFamily="18" charset="0"/>
              </a:rPr>
              <a:t>		- хагас жилийн </a:t>
            </a:r>
            <a:r>
              <a:rPr lang="mn-MN" b="1" i="1" dirty="0" smtClean="0">
                <a:solidFill>
                  <a:srgbClr val="002060"/>
                </a:solidFill>
                <a:latin typeface="Times New Roman" pitchFamily="18" charset="0"/>
                <a:cs typeface="Times New Roman" pitchFamily="18" charset="0"/>
              </a:rPr>
              <a:t>/</a:t>
            </a:r>
            <a:r>
              <a:rPr lang="mn-MN" dirty="0" smtClean="0">
                <a:solidFill>
                  <a:srgbClr val="002060"/>
                </a:solidFill>
                <a:latin typeface="Times New Roman" pitchFamily="18" charset="0"/>
                <a:cs typeface="Times New Roman" pitchFamily="18" charset="0"/>
              </a:rPr>
              <a:t>жил бүрийн 8 дугаар 	сарын 01-ний өдрийн дотор нийтэд хүргэнэ/</a:t>
            </a:r>
          </a:p>
          <a:p>
            <a:pPr algn="just">
              <a:buNone/>
            </a:pPr>
            <a:endParaRPr lang="mn-MN" b="1" i="1" dirty="0" smtClean="0">
              <a:latin typeface="Times New Roman" pitchFamily="18" charset="0"/>
              <a:cs typeface="Times New Roman" pitchFamily="18" charset="0"/>
            </a:endParaRPr>
          </a:p>
          <a:p>
            <a:pPr algn="just">
              <a:buNone/>
            </a:pPr>
            <a:r>
              <a:rPr lang="mn-MN" b="1" i="1" dirty="0" smtClean="0">
                <a:latin typeface="Times New Roman" pitchFamily="18" charset="0"/>
                <a:cs typeface="Times New Roman" pitchFamily="18" charset="0"/>
              </a:rPr>
              <a:t>		- жилийн үйл ажиллаганы тайлан </a:t>
            </a:r>
            <a:r>
              <a:rPr lang="mn-MN" b="1" i="1" dirty="0" smtClean="0">
                <a:solidFill>
                  <a:srgbClr val="002060"/>
                </a:solidFill>
                <a:latin typeface="Times New Roman" pitchFamily="18" charset="0"/>
                <a:cs typeface="Times New Roman" pitchFamily="18" charset="0"/>
              </a:rPr>
              <a:t>/</a:t>
            </a:r>
            <a:r>
              <a:rPr lang="mn-MN" dirty="0" smtClean="0">
                <a:solidFill>
                  <a:srgbClr val="002060"/>
                </a:solidFill>
                <a:latin typeface="Times New Roman" pitchFamily="18" charset="0"/>
                <a:cs typeface="Times New Roman" pitchFamily="18" charset="0"/>
              </a:rPr>
              <a:t>дараа 	жилийн 4 дүгээр сарын 01-ний өдрийн дотор 	нийтэд хүргэнэ/</a:t>
            </a:r>
            <a:endParaRPr lang="en-US" dirty="0" smtClean="0">
              <a:solidFill>
                <a:srgbClr val="00206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F34A7283-3D61-40EC-85B9-6DED58ADABF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descr="download.jpg"/>
          <p:cNvPicPr>
            <a:picLocks noChangeAspect="1"/>
          </p:cNvPicPr>
          <p:nvPr/>
        </p:nvPicPr>
        <p:blipFill>
          <a:blip r:embed="rId3" cstate="print"/>
          <a:stretch>
            <a:fillRect/>
          </a:stretch>
        </p:blipFill>
        <p:spPr>
          <a:xfrm>
            <a:off x="1524000" y="2209800"/>
            <a:ext cx="5867400" cy="3807698"/>
          </a:xfrm>
          <a:prstGeom prst="rect">
            <a:avLst/>
          </a:prstGeom>
        </p:spPr>
      </p:pic>
      <p:sp>
        <p:nvSpPr>
          <p:cNvPr id="2" name="Title 1"/>
          <p:cNvSpPr>
            <a:spLocks noGrp="1"/>
          </p:cNvSpPr>
          <p:nvPr>
            <p:ph type="title"/>
          </p:nvPr>
        </p:nvSpPr>
        <p:spPr/>
        <p:txBody>
          <a:bodyPr>
            <a:noAutofit/>
          </a:bodyPr>
          <a:lstStyle/>
          <a:p>
            <a:r>
              <a:rPr lang="mn-MN" sz="3200" dirty="0" smtClean="0">
                <a:latin typeface="Times New Roman" pitchFamily="18" charset="0"/>
                <a:cs typeface="Times New Roman" pitchFamily="18" charset="0"/>
              </a:rPr>
              <a:t/>
            </a:r>
            <a:br>
              <a:rPr lang="mn-MN" sz="3200" dirty="0" smtClean="0">
                <a:latin typeface="Times New Roman" pitchFamily="18" charset="0"/>
                <a:cs typeface="Times New Roman" pitchFamily="18" charset="0"/>
              </a:rPr>
            </a:br>
            <a:r>
              <a:rPr lang="mn-MN" sz="3200" b="1" i="1" dirty="0" smtClean="0">
                <a:solidFill>
                  <a:srgbClr val="C00000"/>
                </a:solidFill>
                <a:latin typeface="Times New Roman" pitchFamily="18" charset="0"/>
                <a:cs typeface="Times New Roman" pitchFamily="18" charset="0"/>
              </a:rPr>
              <a:t>Компанийн жилийн үйл ажиллагааны тайлангийн мэдээллийн агуулга</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752600"/>
            <a:ext cx="8382000" cy="4800600"/>
          </a:xfrm>
        </p:spPr>
        <p:txBody>
          <a:bodyPr>
            <a:normAutofit fontScale="77500" lnSpcReduction="20000"/>
          </a:bodyPr>
          <a:lstStyle/>
          <a:p>
            <a:pPr>
              <a:buNone/>
            </a:pPr>
            <a:r>
              <a:rPr lang="mn-MN" sz="2600" b="1" i="1" dirty="0" smtClean="0">
                <a:solidFill>
                  <a:schemeClr val="tx2"/>
                </a:solidFill>
                <a:latin typeface="Times New Roman" pitchFamily="18" charset="0"/>
                <a:cs typeface="Times New Roman" pitchFamily="18" charset="0"/>
              </a:rPr>
              <a:t>Компанийн бизнесийн үйл ажиллагааны талаарх </a:t>
            </a:r>
            <a:r>
              <a:rPr lang="mn-MN" sz="2600" b="1" i="1" dirty="0" smtClean="0">
                <a:solidFill>
                  <a:schemeClr val="tx2"/>
                </a:solidFill>
                <a:latin typeface="Times New Roman" pitchFamily="18" charset="0"/>
                <a:cs typeface="Times New Roman" pitchFamily="18" charset="0"/>
              </a:rPr>
              <a:t>мэдээлэл</a:t>
            </a:r>
          </a:p>
          <a:p>
            <a:pPr>
              <a:buNone/>
            </a:pPr>
            <a:endParaRPr lang="mn-MN" sz="2600" b="1" i="1" dirty="0" smtClean="0">
              <a:solidFill>
                <a:schemeClr val="tx2"/>
              </a:solidFill>
              <a:latin typeface="Times New Roman" pitchFamily="18" charset="0"/>
              <a:cs typeface="Times New Roman" pitchFamily="18" charset="0"/>
            </a:endParaRPr>
          </a:p>
          <a:p>
            <a:pPr>
              <a:buNone/>
            </a:pPr>
            <a:r>
              <a:rPr lang="mn-MN" sz="2600" b="1" i="1" dirty="0" smtClean="0">
                <a:solidFill>
                  <a:schemeClr val="tx2"/>
                </a:solidFill>
                <a:latin typeface="Times New Roman" pitchFamily="18" charset="0"/>
                <a:cs typeface="Times New Roman" pitchFamily="18" charset="0"/>
              </a:rPr>
              <a:t>Удирдлагын </a:t>
            </a:r>
            <a:r>
              <a:rPr lang="mn-MN" sz="2600" b="1" i="1" dirty="0" smtClean="0">
                <a:solidFill>
                  <a:schemeClr val="tx2"/>
                </a:solidFill>
                <a:latin typeface="Times New Roman" pitchFamily="18" charset="0"/>
                <a:cs typeface="Times New Roman" pitchFamily="18" charset="0"/>
              </a:rPr>
              <a:t>талаарх мэдээлэл</a:t>
            </a:r>
            <a:r>
              <a:rPr lang="en-US" sz="2600" b="1" i="1" dirty="0" smtClean="0">
                <a:solidFill>
                  <a:schemeClr val="tx2"/>
                </a:solidFill>
                <a:latin typeface="Times New Roman" pitchFamily="18" charset="0"/>
                <a:cs typeface="Times New Roman" pitchFamily="18" charset="0"/>
              </a:rPr>
              <a:t>;</a:t>
            </a:r>
            <a:endParaRPr lang="mn-MN" sz="2600" b="1" i="1" dirty="0" smtClean="0">
              <a:solidFill>
                <a:schemeClr val="tx2"/>
              </a:solidFill>
              <a:latin typeface="Times New Roman" pitchFamily="18" charset="0"/>
              <a:cs typeface="Times New Roman" pitchFamily="18" charset="0"/>
            </a:endParaRPr>
          </a:p>
          <a:p>
            <a:pPr>
              <a:buNone/>
            </a:pPr>
            <a:endParaRPr lang="mn-MN" sz="2600" b="1" i="1" dirty="0" smtClean="0">
              <a:solidFill>
                <a:schemeClr val="tx2"/>
              </a:solidFill>
              <a:latin typeface="Times New Roman" pitchFamily="18" charset="0"/>
              <a:cs typeface="Times New Roman" pitchFamily="18" charset="0"/>
            </a:endParaRPr>
          </a:p>
          <a:p>
            <a:pPr>
              <a:buNone/>
            </a:pPr>
            <a:r>
              <a:rPr lang="mn-MN" sz="2600" b="1" i="1" dirty="0" smtClean="0">
                <a:solidFill>
                  <a:schemeClr val="tx2"/>
                </a:solidFill>
                <a:latin typeface="Times New Roman" pitchFamily="18" charset="0"/>
                <a:cs typeface="Times New Roman" pitchFamily="18" charset="0"/>
              </a:rPr>
              <a:t>Санхүүгийн байдлын талаарх мэдээлэл</a:t>
            </a:r>
            <a:r>
              <a:rPr lang="en-US" sz="2600" b="1" i="1" dirty="0" smtClean="0">
                <a:solidFill>
                  <a:schemeClr val="tx2"/>
                </a:solidFill>
                <a:latin typeface="Times New Roman" pitchFamily="18" charset="0"/>
                <a:cs typeface="Times New Roman" pitchFamily="18" charset="0"/>
              </a:rPr>
              <a:t>;</a:t>
            </a:r>
            <a:endParaRPr lang="mn-MN" sz="2600" b="1" i="1" dirty="0" smtClean="0">
              <a:solidFill>
                <a:schemeClr val="tx2"/>
              </a:solidFill>
              <a:latin typeface="Times New Roman" pitchFamily="18" charset="0"/>
              <a:cs typeface="Times New Roman" pitchFamily="18" charset="0"/>
            </a:endParaRPr>
          </a:p>
          <a:p>
            <a:pPr>
              <a:buNone/>
            </a:pPr>
            <a:endParaRPr lang="mn-MN" sz="2600" b="1" i="1" dirty="0" smtClean="0">
              <a:solidFill>
                <a:schemeClr val="tx2"/>
              </a:solidFill>
              <a:latin typeface="Times New Roman" pitchFamily="18" charset="0"/>
              <a:cs typeface="Times New Roman" pitchFamily="18" charset="0"/>
            </a:endParaRPr>
          </a:p>
          <a:p>
            <a:pPr>
              <a:buNone/>
            </a:pPr>
            <a:r>
              <a:rPr lang="mn-MN" sz="2600" b="1" i="1" dirty="0" smtClean="0">
                <a:solidFill>
                  <a:schemeClr val="tx2"/>
                </a:solidFill>
                <a:latin typeface="Times New Roman" pitchFamily="18" charset="0"/>
                <a:cs typeface="Times New Roman" pitchFamily="18" charset="0"/>
              </a:rPr>
              <a:t>Хувьцаа </a:t>
            </a:r>
            <a:r>
              <a:rPr lang="mn-MN" sz="2600" b="1" i="1" dirty="0" smtClean="0">
                <a:solidFill>
                  <a:schemeClr val="tx2"/>
                </a:solidFill>
                <a:latin typeface="Times New Roman" pitchFamily="18" charset="0"/>
                <a:cs typeface="Times New Roman" pitchFamily="18" charset="0"/>
              </a:rPr>
              <a:t>эзэмшигчдийн талаарх </a:t>
            </a:r>
            <a:r>
              <a:rPr lang="mn-MN" sz="2600" b="1" i="1" dirty="0" smtClean="0">
                <a:solidFill>
                  <a:schemeClr val="tx2"/>
                </a:solidFill>
                <a:latin typeface="Times New Roman" pitchFamily="18" charset="0"/>
                <a:cs typeface="Times New Roman" pitchFamily="18" charset="0"/>
              </a:rPr>
              <a:t>мэдээлэл</a:t>
            </a:r>
          </a:p>
          <a:p>
            <a:pPr>
              <a:buNone/>
            </a:pPr>
            <a:endParaRPr lang="mn-MN" sz="2600" b="1" i="1" dirty="0" smtClean="0">
              <a:solidFill>
                <a:schemeClr val="tx2"/>
              </a:solidFill>
              <a:latin typeface="Times New Roman" pitchFamily="18" charset="0"/>
              <a:cs typeface="Times New Roman" pitchFamily="18" charset="0"/>
            </a:endParaRPr>
          </a:p>
          <a:p>
            <a:pPr>
              <a:buNone/>
            </a:pPr>
            <a:r>
              <a:rPr lang="mn-MN" sz="2600" b="1" i="1" dirty="0" smtClean="0">
                <a:solidFill>
                  <a:schemeClr val="tx2"/>
                </a:solidFill>
                <a:latin typeface="Times New Roman" pitchFamily="18" charset="0"/>
                <a:cs typeface="Times New Roman" pitchFamily="18" charset="0"/>
              </a:rPr>
              <a:t>Ногдол ашгийн талаарх мэдээлэл</a:t>
            </a:r>
            <a:r>
              <a:rPr lang="en-US" sz="2600" b="1" i="1" dirty="0" smtClean="0">
                <a:solidFill>
                  <a:schemeClr val="tx2"/>
                </a:solidFill>
                <a:latin typeface="Times New Roman" pitchFamily="18" charset="0"/>
                <a:cs typeface="Times New Roman" pitchFamily="18" charset="0"/>
              </a:rPr>
              <a:t>;</a:t>
            </a:r>
            <a:r>
              <a:rPr lang="mn-MN" sz="2600" b="1" i="1" dirty="0" smtClean="0">
                <a:solidFill>
                  <a:schemeClr val="tx2"/>
                </a:solidFill>
                <a:latin typeface="Times New Roman" pitchFamily="18" charset="0"/>
                <a:cs typeface="Times New Roman" pitchFamily="18" charset="0"/>
              </a:rPr>
              <a:t>Бусад </a:t>
            </a:r>
            <a:r>
              <a:rPr lang="mn-MN" sz="2600" b="1" i="1" dirty="0" smtClean="0">
                <a:solidFill>
                  <a:schemeClr val="tx2"/>
                </a:solidFill>
                <a:latin typeface="Times New Roman" pitchFamily="18" charset="0"/>
                <a:cs typeface="Times New Roman" pitchFamily="18" charset="0"/>
              </a:rPr>
              <a:t>шаардлагатай мэдээлэл</a:t>
            </a:r>
            <a:r>
              <a:rPr lang="en-US" sz="2600" b="1" i="1" dirty="0" smtClean="0">
                <a:solidFill>
                  <a:schemeClr val="tx2"/>
                </a:solidFill>
                <a:latin typeface="Times New Roman" pitchFamily="18" charset="0"/>
                <a:cs typeface="Times New Roman" pitchFamily="18" charset="0"/>
              </a:rPr>
              <a:t>;</a:t>
            </a:r>
          </a:p>
          <a:p>
            <a:pPr>
              <a:buNone/>
            </a:pPr>
            <a:endParaRPr lang="en-US" sz="2600" b="1" i="1" dirty="0" smtClean="0">
              <a:solidFill>
                <a:schemeClr val="tx2"/>
              </a:solidFill>
              <a:latin typeface="Times New Roman" pitchFamily="18" charset="0"/>
              <a:cs typeface="Times New Roman" pitchFamily="18" charset="0"/>
            </a:endParaRPr>
          </a:p>
          <a:p>
            <a:pPr>
              <a:buNone/>
            </a:pPr>
            <a:endParaRPr lang="mn-MN" sz="2800" b="1" i="1" dirty="0" smtClean="0">
              <a:solidFill>
                <a:schemeClr val="tx2"/>
              </a:solidFill>
              <a:latin typeface="Times New Roman" pitchFamily="18" charset="0"/>
              <a:cs typeface="Times New Roman" pitchFamily="18" charset="0"/>
            </a:endParaRPr>
          </a:p>
          <a:p>
            <a:pPr>
              <a:buNone/>
            </a:pPr>
            <a:endParaRPr lang="en-US" sz="2800" b="1" i="1" dirty="0" smtClean="0">
              <a:solidFill>
                <a:schemeClr val="tx2"/>
              </a:solidFill>
              <a:latin typeface="Times New Roman" pitchFamily="18" charset="0"/>
              <a:cs typeface="Times New Roman" pitchFamily="18" charset="0"/>
            </a:endParaRPr>
          </a:p>
          <a:p>
            <a:pPr>
              <a:buNone/>
            </a:pPr>
            <a:endParaRPr lang="en-US" sz="2800" b="1" i="1" dirty="0" smtClean="0">
              <a:solidFill>
                <a:schemeClr val="tx2"/>
              </a:solidFill>
              <a:latin typeface="Times New Roman" pitchFamily="18" charset="0"/>
              <a:cs typeface="Times New Roman" pitchFamily="18" charset="0"/>
            </a:endParaRPr>
          </a:p>
          <a:p>
            <a:pPr>
              <a:buNone/>
            </a:pPr>
            <a:endParaRPr lang="en-US" sz="2800" i="1" dirty="0" smtClean="0">
              <a:solidFill>
                <a:schemeClr val="tx2"/>
              </a:solidFill>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a:t>
            </a:r>
            <a:endParaRPr lang="en-US" dirty="0"/>
          </a:p>
        </p:txBody>
      </p:sp>
      <p:sp>
        <p:nvSpPr>
          <p:cNvPr id="7" name="Slide Number Placeholder 6"/>
          <p:cNvSpPr>
            <a:spLocks noGrp="1"/>
          </p:cNvSpPr>
          <p:nvPr>
            <p:ph type="sldNum" sz="quarter" idx="12"/>
          </p:nvPr>
        </p:nvSpPr>
        <p:spPr/>
        <p:txBody>
          <a:bodyPr/>
          <a:lstStyle/>
          <a:p>
            <a:fld id="{F34A7283-3D61-40EC-85B9-6DED58ADABF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descr="download.jpg"/>
          <p:cNvPicPr>
            <a:picLocks noChangeAspect="1"/>
          </p:cNvPicPr>
          <p:nvPr/>
        </p:nvPicPr>
        <p:blipFill>
          <a:blip r:embed="rId3" cstate="print"/>
          <a:stretch>
            <a:fillRect/>
          </a:stretch>
        </p:blipFill>
        <p:spPr>
          <a:xfrm>
            <a:off x="1524000" y="2209800"/>
            <a:ext cx="5867400" cy="3807698"/>
          </a:xfrm>
          <a:prstGeom prst="rect">
            <a:avLst/>
          </a:prstGeom>
        </p:spPr>
      </p:pic>
      <p:sp>
        <p:nvSpPr>
          <p:cNvPr id="2" name="Title 1"/>
          <p:cNvSpPr>
            <a:spLocks noGrp="1"/>
          </p:cNvSpPr>
          <p:nvPr>
            <p:ph type="title"/>
          </p:nvPr>
        </p:nvSpPr>
        <p:spPr/>
        <p:txBody>
          <a:bodyPr>
            <a:noAutofit/>
          </a:bodyPr>
          <a:lstStyle/>
          <a:p>
            <a:r>
              <a:rPr lang="mn-MN" sz="3200" dirty="0" smtClean="0">
                <a:latin typeface="Times New Roman" pitchFamily="18" charset="0"/>
                <a:cs typeface="Times New Roman" pitchFamily="18" charset="0"/>
              </a:rPr>
              <a:t/>
            </a:r>
            <a:br>
              <a:rPr lang="mn-MN" sz="3200" dirty="0" smtClean="0">
                <a:latin typeface="Times New Roman" pitchFamily="18" charset="0"/>
                <a:cs typeface="Times New Roman" pitchFamily="18" charset="0"/>
              </a:rPr>
            </a:br>
            <a:r>
              <a:rPr lang="mn-MN" sz="3200" b="1" i="1" dirty="0" smtClean="0">
                <a:solidFill>
                  <a:srgbClr val="C00000"/>
                </a:solidFill>
                <a:latin typeface="Times New Roman" pitchFamily="18" charset="0"/>
                <a:cs typeface="Times New Roman" pitchFamily="18" charset="0"/>
              </a:rPr>
              <a:t> Компанийн жилийн үйл ажиллагааны тайлангийн мэдээллийн агуулга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8382000" cy="5029200"/>
          </a:xfrm>
        </p:spPr>
        <p:txBody>
          <a:bodyPr>
            <a:normAutofit/>
          </a:bodyPr>
          <a:lstStyle/>
          <a:p>
            <a:pPr algn="just">
              <a:buNone/>
            </a:pPr>
            <a:r>
              <a:rPr lang="mn-MN" sz="2400" dirty="0" smtClean="0">
                <a:latin typeface="Times New Roman" pitchFamily="18" charset="0"/>
                <a:cs typeface="Times New Roman" pitchFamily="18" charset="0"/>
              </a:rPr>
              <a:t>		- компанийн ногдол ашгийн бодлого</a:t>
            </a:r>
            <a:r>
              <a:rPr lang="en-US" sz="2400" dirty="0" smtClean="0">
                <a:latin typeface="Times New Roman" pitchFamily="18" charset="0"/>
                <a:cs typeface="Times New Roman" pitchFamily="18" charset="0"/>
              </a:rPr>
              <a:t>;</a:t>
            </a:r>
          </a:p>
          <a:p>
            <a:pPr algn="just">
              <a:buNone/>
            </a:pPr>
            <a:r>
              <a:rPr lang="mn-MN" sz="2400" dirty="0" smtClean="0">
                <a:latin typeface="Times New Roman" pitchFamily="18" charset="0"/>
                <a:cs typeface="Times New Roman" pitchFamily="18" charset="0"/>
              </a:rPr>
              <a:t>		- компанийн тухайн жилд хуваариласэн ногдол ашгийн 	хэмжээ, хувиарлаж буй хэлбэр, хугацаа болон ногдол 	ашиг хувиарлаагүй тохиолдолд түүний үндэслэл 	шалтгааны талаарх мэдээлэл</a:t>
            </a:r>
            <a:r>
              <a:rPr lang="en-US" sz="2400" dirty="0" smtClean="0">
                <a:latin typeface="Times New Roman" pitchFamily="18" charset="0"/>
                <a:cs typeface="Times New Roman" pitchFamily="18" charset="0"/>
              </a:rPr>
              <a:t>;</a:t>
            </a:r>
          </a:p>
          <a:p>
            <a:pPr algn="just">
              <a:buNone/>
            </a:pPr>
            <a:r>
              <a:rPr lang="mn-MN" sz="2400" dirty="0" smtClean="0">
                <a:latin typeface="Times New Roman" pitchFamily="18" charset="0"/>
                <a:cs typeface="Times New Roman" pitchFamily="18" charset="0"/>
              </a:rPr>
              <a:t>		- энэ журамд заасан тухай бүр мэдээлэх шаардлагатай 	мэдээлэл</a:t>
            </a:r>
            <a:r>
              <a:rPr lang="en-US" sz="2400" dirty="0" smtClean="0">
                <a:latin typeface="Times New Roman" pitchFamily="18" charset="0"/>
                <a:cs typeface="Times New Roman" pitchFamily="18" charset="0"/>
              </a:rPr>
              <a:t>;</a:t>
            </a:r>
          </a:p>
          <a:p>
            <a:pPr algn="just">
              <a:buNone/>
            </a:pPr>
            <a:r>
              <a:rPr lang="mn-MN" sz="2400" dirty="0" smtClean="0">
                <a:latin typeface="Times New Roman" pitchFamily="18" charset="0"/>
                <a:cs typeface="Times New Roman" pitchFamily="18" charset="0"/>
              </a:rPr>
              <a:t>		- компани шаардлагатай гэж үзсэн бусад мэдээлэл.</a:t>
            </a:r>
            <a:endParaRPr lang="en-US" sz="2400" dirty="0" smtClean="0">
              <a:latin typeface="Times New Roman" pitchFamily="18" charset="0"/>
              <a:cs typeface="Times New Roman" pitchFamily="18" charset="0"/>
            </a:endParaRPr>
          </a:p>
          <a:p>
            <a:pPr algn="just">
              <a:buNone/>
            </a:pPr>
            <a:endParaRPr lang="en-US" sz="2400" b="1" i="1" dirty="0" smtClean="0">
              <a:solidFill>
                <a:schemeClr val="tx2"/>
              </a:solidFill>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F34A7283-3D61-40EC-85B9-6DED58ADABF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3" cstate="print"/>
          <a:stretch>
            <a:fillRect/>
          </a:stretch>
        </p:blipFill>
        <p:spPr>
          <a:xfrm>
            <a:off x="1143000" y="1524000"/>
            <a:ext cx="6781800" cy="4343400"/>
          </a:xfrm>
          <a:prstGeom prst="rect">
            <a:avLst/>
          </a:prstGeom>
        </p:spPr>
      </p:pic>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2800" b="1" i="1" u="sng" dirty="0" smtClean="0">
                <a:solidFill>
                  <a:srgbClr val="C00000"/>
                </a:solidFill>
                <a:latin typeface="Times New Roman" pitchFamily="18" charset="0"/>
                <a:cs typeface="Times New Roman" pitchFamily="18" charset="0"/>
              </a:rPr>
              <a:t>Тухай бүр нийтэд хүргэх мэдээлэл</a:t>
            </a:r>
            <a:r>
              <a:rPr lang="en-US" sz="2800" b="1" i="1" u="sng" dirty="0" smtClean="0">
                <a:solidFill>
                  <a:srgbClr val="C00000"/>
                </a:solidFill>
              </a:rPr>
              <a:t/>
            </a:r>
            <a:br>
              <a:rPr lang="en-US" sz="2800" b="1" i="1" u="sng" dirty="0" smtClean="0">
                <a:solidFill>
                  <a:srgbClr val="C00000"/>
                </a:solidFill>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0"/>
            <a:ext cx="8229600" cy="5638800"/>
          </a:xfrm>
        </p:spPr>
        <p:txBody>
          <a:bodyPr>
            <a:normAutofit fontScale="62500" lnSpcReduction="20000"/>
          </a:bodyPr>
          <a:lstStyle/>
          <a:p>
            <a:pPr algn="just">
              <a:buNone/>
            </a:pPr>
            <a:r>
              <a:rPr lang="mn-MN" b="1" i="1" dirty="0" smtClean="0">
                <a:solidFill>
                  <a:srgbClr val="C00000"/>
                </a:solidFill>
                <a:latin typeface="Times New Roman" pitchFamily="18" charset="0"/>
                <a:cs typeface="Times New Roman" pitchFamily="18" charset="0"/>
              </a:rPr>
              <a:t>Санхүүгийн мэдээлэл</a:t>
            </a:r>
            <a:r>
              <a:rPr lang="en-US" b="1" i="1" dirty="0" smtClean="0">
                <a:solidFill>
                  <a:srgbClr val="C00000"/>
                </a:solidFill>
                <a:latin typeface="Times New Roman" pitchFamily="18" charset="0"/>
                <a:cs typeface="Times New Roman" pitchFamily="18" charset="0"/>
              </a:rPr>
              <a:t>;</a:t>
            </a:r>
            <a:endParaRPr lang="mn-MN" b="1" i="1" dirty="0" smtClean="0">
              <a:solidFill>
                <a:srgbClr val="C00000"/>
              </a:solidFill>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 компанийн хөрөнгө, өр төлбөр, хувьцаат капитал болон үйл 	ажиллагаанд чухал нөлөө үзүүлэх гэрээ хэлцэл байгуулах</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-компанийн борлуулалтын орлогын 20 ба түүнээс дээш хувьд 	нөлөөлөх бэлтгэн нийлүүлэгч, худалдан авагчтай байгуулсан 	гэрээ хэлцлийг цуцлах, дуусгавар болох</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 </a:t>
            </a:r>
            <a:r>
              <a:rPr lang="mn-MN" dirty="0" smtClean="0">
                <a:latin typeface="Times New Roman" pitchFamily="18" charset="0"/>
                <a:cs typeface="Times New Roman" pitchFamily="18" charset="0"/>
              </a:rPr>
              <a:t>компани </a:t>
            </a:r>
            <a:r>
              <a:rPr lang="mn-MN" dirty="0" smtClean="0">
                <a:latin typeface="Times New Roman" pitchFamily="18" charset="0"/>
                <a:cs typeface="Times New Roman" pitchFamily="18" charset="0"/>
              </a:rPr>
              <a:t>хөндлөнгийн аудиторын байгууллагатай байгуулсан </a:t>
            </a:r>
            <a:r>
              <a:rPr lang="mn-MN" dirty="0" smtClean="0">
                <a:latin typeface="Times New Roman" pitchFamily="18" charset="0"/>
                <a:cs typeface="Times New Roman" pitchFamily="18" charset="0"/>
              </a:rPr>
              <a:t>	гэрээ</a:t>
            </a:r>
            <a:r>
              <a:rPr lang="mn-MN" dirty="0" smtClean="0">
                <a:latin typeface="Times New Roman" pitchFamily="18" charset="0"/>
                <a:cs typeface="Times New Roman" pitchFamily="18" charset="0"/>
              </a:rPr>
              <a:t>, түүнд орсон өөрчлөлтийн талаарх мэдээлэл</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 сонирхлын зөрчилтэй болон их хэмжээний хэлцэлийн талаарх 	мэдээлэл</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 компанийн үл хөдлөх хөрөнгийн үнийн дүнгийн 10 ба түүнээс 	дээш хувьтай тэнцэх хөрөнгийг худалдах, барьцаалах болон 	бусад хэлбэрээр бусдад шилжүүлэх, битүүмжлэх, тусгаарлах</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-компани төлбөрийн чадваргүй болох</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 компанийн толгой, охин болон хараат компани өр төлбөрөө 	төлөх санхүүгийн чадваргүй болох</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 компанийн өрийг хувьцаагаар солих шийдвэр</a:t>
            </a:r>
            <a:r>
              <a:rPr lang="en-US" dirty="0" smtClean="0">
                <a:latin typeface="Times New Roman" pitchFamily="18" charset="0"/>
                <a:cs typeface="Times New Roman" pitchFamily="18" charset="0"/>
              </a:rPr>
              <a:t>;</a:t>
            </a:r>
            <a:r>
              <a:rPr lang="mn-M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None/>
            </a:pPr>
            <a:endParaRPr lang="mn-MN"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34A7283-3D61-40EC-85B9-6DED58ADABF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3" cstate="print"/>
          <a:stretch>
            <a:fillRect/>
          </a:stretch>
        </p:blipFill>
        <p:spPr>
          <a:xfrm>
            <a:off x="1143000" y="1524000"/>
            <a:ext cx="6781800" cy="4343400"/>
          </a:xfrm>
          <a:prstGeom prst="rect">
            <a:avLst/>
          </a:prstGeom>
        </p:spPr>
      </p:pic>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2800" b="1" i="1" u="sng" dirty="0" smtClean="0">
                <a:solidFill>
                  <a:srgbClr val="C00000"/>
                </a:solidFill>
                <a:latin typeface="Times New Roman" pitchFamily="18" charset="0"/>
                <a:cs typeface="Times New Roman" pitchFamily="18" charset="0"/>
              </a:rPr>
              <a:t>Тухай бүр нийтэд хүргэх мэдээлэл</a:t>
            </a:r>
            <a:r>
              <a:rPr lang="en-US" sz="2800" b="1" i="1" u="sng" dirty="0" smtClean="0">
                <a:solidFill>
                  <a:srgbClr val="C00000"/>
                </a:solidFill>
              </a:rPr>
              <a:t/>
            </a:r>
            <a:br>
              <a:rPr lang="en-US" sz="2800" b="1" i="1" u="sng" dirty="0" smtClean="0">
                <a:solidFill>
                  <a:srgbClr val="C00000"/>
                </a:solidFill>
              </a:rPr>
            </a:br>
            <a:r>
              <a:rPr lang="en-US" sz="2800" dirty="0" smtClean="0"/>
              <a:t/>
            </a:r>
            <a:br>
              <a:rPr lang="en-US" sz="2800" dirty="0" smtClean="0"/>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0"/>
            <a:ext cx="8458200" cy="5486400"/>
          </a:xfrm>
        </p:spPr>
        <p:txBody>
          <a:bodyPr>
            <a:normAutofit fontScale="62500" lnSpcReduction="20000"/>
          </a:bodyPr>
          <a:lstStyle/>
          <a:p>
            <a:pPr algn="just">
              <a:buNone/>
            </a:pPr>
            <a:r>
              <a:rPr lang="mn-MN" b="1" i="1" dirty="0" smtClean="0">
                <a:latin typeface="Times New Roman" pitchFamily="18" charset="0"/>
                <a:cs typeface="Times New Roman" pitchFamily="18" charset="0"/>
              </a:rPr>
              <a:t>	</a:t>
            </a:r>
            <a:r>
              <a:rPr lang="mn-MN" b="1" i="1" dirty="0" smtClean="0">
                <a:solidFill>
                  <a:schemeClr val="tx2">
                    <a:lumMod val="75000"/>
                  </a:schemeClr>
                </a:solidFill>
                <a:latin typeface="Times New Roman" pitchFamily="18" charset="0"/>
                <a:cs typeface="Times New Roman" pitchFamily="18" charset="0"/>
              </a:rPr>
              <a:t>Санхүүгийн бус мэдээлэл</a:t>
            </a:r>
            <a:r>
              <a:rPr lang="en-US" b="1" i="1" dirty="0" smtClean="0">
                <a:solidFill>
                  <a:schemeClr val="tx2">
                    <a:lumMod val="75000"/>
                  </a:schemeClr>
                </a:solidFill>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-үйл ажиллагааны чиглэл өөрчлөгдсөн, түр болон удаан 	хугацаагаар эсхүл бүхэлдээ зогссон</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-бизнесийн үйл ажиллагааны зарим хэсгийг охин, хараат 	компанид болон бусад этгээдэд шилжүүлэх болон хязгаарлах 	болсон</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 үйл ажиллагаандаа шинэ техник, технологи нэвтрүүлэх, 	хувьцааны ханшид нөлөөлөхүйц шинэ бүтээгдэхүүн зах зээлд 	танилцуулах</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 ү</a:t>
            </a:r>
            <a:r>
              <a:rPr lang="en-AU" dirty="0" err="1" smtClean="0">
                <a:latin typeface="Times New Roman" pitchFamily="18" charset="0"/>
                <a:cs typeface="Times New Roman" pitchFamily="18" charset="0"/>
              </a:rPr>
              <a:t>ндсэн</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болон</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шинэ</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бүтээгдэхүүнд</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зориулан</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тусгай</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зөвшөөрөл</a:t>
            </a:r>
            <a:r>
              <a:rPr lang="en-AU"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патент</a:t>
            </a:r>
            <a:r>
              <a:rPr lang="en-AU"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үйл</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ажиллагаа</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явуулах</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эрх</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бараа</a:t>
            </a:r>
            <a:r>
              <a:rPr lang="mn-MN" dirty="0" smtClean="0">
                <a:latin typeface="Times New Roman" pitchFamily="18" charset="0"/>
                <a:cs typeface="Times New Roman" pitchFamily="18" charset="0"/>
              </a:rPr>
              <a:t>ны </a:t>
            </a:r>
            <a:r>
              <a:rPr lang="en-AU" dirty="0" err="1" smtClean="0">
                <a:latin typeface="Times New Roman" pitchFamily="18" charset="0"/>
                <a:cs typeface="Times New Roman" pitchFamily="18" charset="0"/>
              </a:rPr>
              <a:t>тэмдэг</a:t>
            </a:r>
            <a:r>
              <a:rPr lang="mn-MN" dirty="0" smtClean="0">
                <a:latin typeface="Times New Roman" pitchFamily="18" charset="0"/>
                <a:cs typeface="Times New Roman" pitchFamily="18" charset="0"/>
              </a:rPr>
              <a:t> эзэмших 	</a:t>
            </a:r>
            <a:r>
              <a:rPr lang="en-AU" dirty="0" err="1" smtClean="0">
                <a:latin typeface="Times New Roman" pitchFamily="18" charset="0"/>
                <a:cs typeface="Times New Roman" pitchFamily="18" charset="0"/>
              </a:rPr>
              <a:t>болон</a:t>
            </a:r>
            <a:r>
              <a:rPr lang="mn-MN"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цуцла</a:t>
            </a:r>
            <a:r>
              <a:rPr lang="mn-MN" dirty="0" smtClean="0">
                <a:latin typeface="Times New Roman" pitchFamily="18" charset="0"/>
                <a:cs typeface="Times New Roman" pitchFamily="18" charset="0"/>
              </a:rPr>
              <a:t>гда</a:t>
            </a:r>
            <a:r>
              <a:rPr lang="en-AU" dirty="0" smtClean="0">
                <a:latin typeface="Times New Roman" pitchFamily="18" charset="0"/>
                <a:cs typeface="Times New Roman" pitchFamily="18" charset="0"/>
              </a:rPr>
              <a:t>х</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-компанийн оноосон нэр, үндсэн захиргаа болон толгой 	компанийн оршин байх хаяг байршил өөрчлөгдсөн тухай 	мэдээлэл</a:t>
            </a:r>
            <a:r>
              <a:rPr lang="en-US" dirty="0" smtClean="0">
                <a:latin typeface="Times New Roman" pitchFamily="18" charset="0"/>
                <a:cs typeface="Times New Roman" pitchFamily="18" charset="0"/>
              </a:rPr>
              <a:t>;</a:t>
            </a:r>
            <a:r>
              <a:rPr lang="mn-MN" dirty="0" smtClean="0">
                <a:latin typeface="Times New Roman" pitchFamily="18" charset="0"/>
                <a:cs typeface="Times New Roman" pitchFamily="18" charset="0"/>
              </a:rPr>
              <a:t> </a:t>
            </a:r>
          </a:p>
          <a:p>
            <a:pPr algn="just">
              <a:buNone/>
            </a:pPr>
            <a:r>
              <a:rPr lang="mn-MN" dirty="0" smtClean="0">
                <a:latin typeface="Times New Roman" pitchFamily="18" charset="0"/>
                <a:cs typeface="Times New Roman" pitchFamily="18" charset="0"/>
              </a:rPr>
              <a:t>		-компани салбар, төлөөлөгчийн газар байгуулах, татан буулгах 	болсон 	талаарх мэдээлэл</a:t>
            </a:r>
            <a:r>
              <a:rPr lang="en-US" dirty="0" smtClean="0">
                <a:latin typeface="Times New Roman" pitchFamily="18" charset="0"/>
                <a:cs typeface="Times New Roman" pitchFamily="18" charset="0"/>
              </a:rPr>
              <a:t>;</a:t>
            </a:r>
          </a:p>
          <a:p>
            <a:pPr algn="just">
              <a:buNone/>
            </a:pPr>
            <a:r>
              <a:rPr lang="mn-MN" dirty="0" smtClean="0">
                <a:latin typeface="Times New Roman" pitchFamily="18" charset="0"/>
                <a:cs typeface="Times New Roman" pitchFamily="18" charset="0"/>
              </a:rPr>
              <a:t>		-ТУЗ </a:t>
            </a:r>
            <a:r>
              <a:rPr lang="en-AU" dirty="0" err="1" smtClean="0">
                <a:latin typeface="Times New Roman" pitchFamily="18" charset="0"/>
                <a:cs typeface="Times New Roman" pitchFamily="18" charset="0"/>
              </a:rPr>
              <a:t>болон</a:t>
            </a:r>
            <a:r>
              <a:rPr lang="mn-MN" dirty="0" smtClean="0">
                <a:latin typeface="Times New Roman" pitchFamily="18" charset="0"/>
                <a:cs typeface="Times New Roman" pitchFamily="18" charset="0"/>
              </a:rPr>
              <a:t> гүйцэтгэх </a:t>
            </a:r>
            <a:r>
              <a:rPr lang="en-AU" dirty="0" err="1" smtClean="0">
                <a:latin typeface="Times New Roman" pitchFamily="18" charset="0"/>
                <a:cs typeface="Times New Roman" pitchFamily="18" charset="0"/>
              </a:rPr>
              <a:t>удирдлаг</a:t>
            </a:r>
            <a:r>
              <a:rPr lang="mn-MN" dirty="0" smtClean="0">
                <a:latin typeface="Times New Roman" pitchFamily="18" charset="0"/>
                <a:cs typeface="Times New Roman" pitchFamily="18" charset="0"/>
              </a:rPr>
              <a:t>ад орсон </a:t>
            </a:r>
            <a:r>
              <a:rPr lang="en-AU" dirty="0" err="1" smtClean="0">
                <a:latin typeface="Times New Roman" pitchFamily="18" charset="0"/>
                <a:cs typeface="Times New Roman" pitchFamily="18" charset="0"/>
              </a:rPr>
              <a:t>өөрчлөлт</a:t>
            </a:r>
            <a:r>
              <a:rPr lang="mn-MN" dirty="0" smtClean="0">
                <a:latin typeface="Times New Roman" pitchFamily="18" charset="0"/>
                <a:cs typeface="Times New Roman" pitchFamily="18" charset="0"/>
              </a:rPr>
              <a:t>ийн талаарх 	мэдээлэл</a:t>
            </a:r>
            <a:r>
              <a:rPr lang="en-US" dirty="0" smtClean="0">
                <a:latin typeface="Times New Roman" pitchFamily="18" charset="0"/>
                <a:cs typeface="Times New Roman" pitchFamily="18" charset="0"/>
              </a:rPr>
              <a:t>;</a:t>
            </a:r>
          </a:p>
          <a:p>
            <a:endParaRPr lang="en-US" dirty="0" smtClean="0"/>
          </a:p>
          <a:p>
            <a:pPr algn="just">
              <a:buNone/>
            </a:pPr>
            <a:endParaRPr lang="en-US" dirty="0" smtClean="0">
              <a:latin typeface="Times New Roman" pitchFamily="18" charset="0"/>
              <a:cs typeface="Times New Roman" pitchFamily="18" charset="0"/>
            </a:endParaRPr>
          </a:p>
          <a:p>
            <a:pPr algn="just">
              <a:buNone/>
            </a:pPr>
            <a:endParaRPr lang="mn-MN"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34A7283-3D61-40EC-85B9-6DED58ADABF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3" cstate="print"/>
          <a:stretch>
            <a:fillRect/>
          </a:stretch>
        </p:blipFill>
        <p:spPr>
          <a:xfrm>
            <a:off x="1143000" y="1524000"/>
            <a:ext cx="6781800" cy="4343400"/>
          </a:xfrm>
          <a:prstGeom prst="rect">
            <a:avLst/>
          </a:prstGeom>
        </p:spPr>
      </p:pic>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2800" b="1" i="1" dirty="0" smtClean="0">
                <a:solidFill>
                  <a:srgbClr val="C00000"/>
                </a:solidFill>
                <a:latin typeface="Times New Roman" pitchFamily="18" charset="0"/>
                <a:cs typeface="Times New Roman" pitchFamily="18" charset="0"/>
              </a:rPr>
              <a:t> Тухай бүр нийтэд хүргэх мэдээлэл </a:t>
            </a:r>
            <a:r>
              <a:rPr lang="en-US" sz="2800" dirty="0" smtClean="0"/>
              <a:t/>
            </a:r>
            <a:br>
              <a:rPr lang="en-US" sz="2800" dirty="0" smtClean="0"/>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0"/>
            <a:ext cx="8229600" cy="5181600"/>
          </a:xfrm>
        </p:spPr>
        <p:txBody>
          <a:bodyPr>
            <a:normAutofit fontScale="77500" lnSpcReduction="20000"/>
          </a:bodyPr>
          <a:lstStyle/>
          <a:p>
            <a:pPr algn="just">
              <a:buNone/>
            </a:pPr>
            <a:r>
              <a:rPr lang="mn-MN" dirty="0" smtClean="0">
                <a:latin typeface="Times New Roman" pitchFamily="18" charset="0"/>
                <a:cs typeface="Times New Roman" pitchFamily="18" charset="0"/>
              </a:rPr>
              <a:t>	</a:t>
            </a:r>
            <a:r>
              <a:rPr lang="mn-MN" sz="3100" b="1" i="1" dirty="0" smtClean="0">
                <a:solidFill>
                  <a:schemeClr val="tx2">
                    <a:lumMod val="75000"/>
                  </a:schemeClr>
                </a:solidFill>
                <a:latin typeface="Times New Roman" pitchFamily="18" charset="0"/>
                <a:cs typeface="Times New Roman" pitchFamily="18" charset="0"/>
              </a:rPr>
              <a:t>Удирдлагын талаарх </a:t>
            </a:r>
            <a:r>
              <a:rPr lang="mn-MN" sz="3100" b="1" i="1" dirty="0" smtClean="0">
                <a:solidFill>
                  <a:schemeClr val="tx2">
                    <a:lumMod val="75000"/>
                  </a:schemeClr>
                </a:solidFill>
                <a:latin typeface="Times New Roman" pitchFamily="18" charset="0"/>
                <a:cs typeface="Times New Roman" pitchFamily="18" charset="0"/>
              </a:rPr>
              <a:t>мэдээлэл</a:t>
            </a:r>
          </a:p>
          <a:p>
            <a:pPr algn="just">
              <a:buNone/>
            </a:pPr>
            <a:endParaRPr lang="en-US" sz="3100" b="1" i="1" dirty="0" smtClean="0">
              <a:solidFill>
                <a:schemeClr val="tx2">
                  <a:lumMod val="75000"/>
                </a:schemeClr>
              </a:solidFill>
              <a:latin typeface="Times New Roman" pitchFamily="18" charset="0"/>
              <a:cs typeface="Times New Roman" pitchFamily="18" charset="0"/>
            </a:endParaRPr>
          </a:p>
          <a:p>
            <a:pPr algn="just">
              <a:buNone/>
            </a:pPr>
            <a:r>
              <a:rPr lang="mn-MN" sz="3100" dirty="0" smtClean="0">
                <a:latin typeface="Times New Roman" pitchFamily="18" charset="0"/>
                <a:cs typeface="Times New Roman" pitchFamily="18" charset="0"/>
              </a:rPr>
              <a:t>		-	хувьцаа эзэмшигчдийн хурал хуралдуулах 	шийдвэр, хурлын зар, болон хурлаас гарсан 	шийдвэр, бусад холбогдох баримт материал</a:t>
            </a:r>
            <a:r>
              <a:rPr lang="en-US" sz="3100" dirty="0" smtClean="0">
                <a:latin typeface="Times New Roman" pitchFamily="18" charset="0"/>
                <a:cs typeface="Times New Roman" pitchFamily="18" charset="0"/>
              </a:rPr>
              <a:t>;</a:t>
            </a:r>
          </a:p>
          <a:p>
            <a:pPr algn="just">
              <a:buNone/>
            </a:pPr>
            <a:r>
              <a:rPr lang="mn-MN"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a:t>
            </a:r>
            <a:r>
              <a:rPr lang="mn-MN" sz="3100" dirty="0" smtClean="0">
                <a:latin typeface="Times New Roman" pitchFamily="18" charset="0"/>
                <a:cs typeface="Times New Roman" pitchFamily="18" charset="0"/>
              </a:rPr>
              <a:t>ТУЗ-өөс гаргасан үнэт цаасны ханшид нөлөөлөх 	аливаа шийдвэр</a:t>
            </a:r>
            <a:r>
              <a:rPr lang="en-US" sz="3100" dirty="0" smtClean="0">
                <a:latin typeface="Times New Roman" pitchFamily="18" charset="0"/>
                <a:cs typeface="Times New Roman" pitchFamily="18" charset="0"/>
              </a:rPr>
              <a:t>;</a:t>
            </a:r>
          </a:p>
          <a:p>
            <a:pPr algn="just">
              <a:buNone/>
            </a:pPr>
            <a:r>
              <a:rPr lang="mn-MN" sz="3100" dirty="0" smtClean="0">
                <a:latin typeface="Times New Roman" pitchFamily="18" charset="0"/>
                <a:cs typeface="Times New Roman" pitchFamily="18" charset="0"/>
              </a:rPr>
              <a:t>		- нөлөө бүхий хувьцаа эзэмшигч 	болон 	тэдгээрийн 	нэгдмэл сонирхолтой этгээдийн өөрчлөлтийн 	талаарх мэдээлэл болон тэдгээрийн бусад компанид 	эзэмшиж байгаа хувьцаанд гарсан өөрчлөлт</a:t>
            </a:r>
            <a:r>
              <a:rPr lang="en-US" sz="3100" dirty="0" smtClean="0">
                <a:latin typeface="Times New Roman" pitchFamily="18" charset="0"/>
                <a:cs typeface="Times New Roman" pitchFamily="18" charset="0"/>
              </a:rPr>
              <a:t>;</a:t>
            </a:r>
          </a:p>
          <a:p>
            <a:pPr algn="just">
              <a:buNone/>
            </a:pPr>
            <a:r>
              <a:rPr lang="mn-MN" sz="3100" dirty="0" smtClean="0">
                <a:latin typeface="Times New Roman" pitchFamily="18" charset="0"/>
                <a:cs typeface="Times New Roman" pitchFamily="18" charset="0"/>
              </a:rPr>
              <a:t>		-ТУЗ-ийн бүрэлдэхүүнөөрчлөгдөх</a:t>
            </a:r>
            <a:r>
              <a:rPr lang="en-US" sz="3100" dirty="0" smtClean="0">
                <a:latin typeface="Times New Roman" pitchFamily="18" charset="0"/>
                <a:cs typeface="Times New Roman" pitchFamily="18" charset="0"/>
              </a:rPr>
              <a:t>;</a:t>
            </a:r>
          </a:p>
          <a:p>
            <a:pPr algn="just">
              <a:buNone/>
            </a:pPr>
            <a:r>
              <a:rPr lang="mn-MN" sz="3100" dirty="0" smtClean="0">
                <a:latin typeface="Times New Roman" pitchFamily="18" charset="0"/>
                <a:cs typeface="Times New Roman" pitchFamily="18" charset="0"/>
              </a:rPr>
              <a:t>		-компанийн нийт гаргасан хувьцааны хяналтын багц 	эзэмшигчид болон эрх бүхий албан 	тушаалтнуудын гэмт хэрэг хийсэн нь тогтоогдсон</a:t>
            </a:r>
            <a:r>
              <a:rPr lang="en-US" sz="3100" dirty="0" smtClean="0">
                <a:latin typeface="Times New Roman" pitchFamily="18" charset="0"/>
                <a:cs typeface="Times New Roman" pitchFamily="18" charset="0"/>
              </a:rPr>
              <a:t>;</a:t>
            </a:r>
            <a:endParaRPr lang="en-US" sz="31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34A7283-3D61-40EC-85B9-6DED58ADABF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3200" b="1" i="1" dirty="0" smtClean="0">
                <a:solidFill>
                  <a:srgbClr val="C00000"/>
                </a:solidFill>
                <a:latin typeface="Times New Roman" pitchFamily="18" charset="0"/>
                <a:cs typeface="Times New Roman" pitchFamily="18" charset="0"/>
              </a:rPr>
              <a:t>Тухай бүр нийтэд хүргэх мэдээлэл </a:t>
            </a:r>
            <a:r>
              <a:rPr lang="en-US" sz="3200" dirty="0" smtClean="0"/>
              <a:t/>
            </a:r>
            <a:br>
              <a:rPr lang="en-US" sz="3200" dirty="0" smtClean="0"/>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0"/>
            <a:ext cx="8229600" cy="4906963"/>
          </a:xfrm>
        </p:spPr>
        <p:txBody>
          <a:bodyPr>
            <a:normAutofit/>
          </a:bodyPr>
          <a:lstStyle/>
          <a:p>
            <a:pPr algn="just">
              <a:buNone/>
            </a:pPr>
            <a:r>
              <a:rPr lang="mn-MN" dirty="0" smtClean="0">
                <a:latin typeface="Times New Roman" pitchFamily="18" charset="0"/>
                <a:cs typeface="Times New Roman" pitchFamily="18" charset="0"/>
              </a:rPr>
              <a:t>	</a:t>
            </a:r>
          </a:p>
          <a:p>
            <a:pPr algn="just">
              <a:buNone/>
            </a:pPr>
            <a:r>
              <a:rPr lang="mn-MN" dirty="0" smtClean="0"/>
              <a:t>	</a:t>
            </a:r>
            <a:r>
              <a:rPr lang="mn-MN" sz="2400" b="1" i="1" dirty="0" smtClean="0">
                <a:solidFill>
                  <a:srgbClr val="002060"/>
                </a:solidFill>
                <a:latin typeface="Times New Roman" pitchFamily="18" charset="0"/>
                <a:cs typeface="Times New Roman" pitchFamily="18" charset="0"/>
              </a:rPr>
              <a:t>Компани нь журмын 3.2-т заасан аливаа үйл явдал, өөрчлөлтийн талаарх мэдээллийг тухайн үйл явдал, өөрчлөлт болсоноос хойш </a:t>
            </a:r>
            <a:r>
              <a:rPr lang="mn-MN" sz="2400" b="1" i="1" dirty="0" smtClean="0">
                <a:solidFill>
                  <a:srgbClr val="C00000"/>
                </a:solidFill>
                <a:latin typeface="Times New Roman" pitchFamily="18" charset="0"/>
                <a:cs typeface="Times New Roman" pitchFamily="18" charset="0"/>
              </a:rPr>
              <a:t>ажлын 1 өдөрт </a:t>
            </a:r>
            <a:r>
              <a:rPr lang="mn-MN" sz="2400" b="1" i="1" dirty="0" smtClean="0">
                <a:solidFill>
                  <a:srgbClr val="002060"/>
                </a:solidFill>
                <a:latin typeface="Times New Roman" pitchFamily="18" charset="0"/>
                <a:cs typeface="Times New Roman" pitchFamily="18" charset="0"/>
              </a:rPr>
              <a:t>багтаан нийтэд мэдээлэх үүрэгтэй.</a:t>
            </a:r>
            <a:endParaRPr lang="en-US" sz="2400" b="1" i="1" dirty="0" smtClean="0">
              <a:solidFill>
                <a:srgbClr val="002060"/>
              </a:solidFill>
              <a:latin typeface="Times New Roman" pitchFamily="18" charset="0"/>
              <a:cs typeface="Times New Roman" pitchFamily="18" charset="0"/>
            </a:endParaRPr>
          </a:p>
          <a:p>
            <a:pPr algn="just">
              <a:buNone/>
            </a:pPr>
            <a:endParaRPr lang="mn-MN" sz="2800" b="1" i="1" dirty="0" smtClean="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2800" b="1" i="1" dirty="0" smtClean="0">
                <a:solidFill>
                  <a:srgbClr val="C00000"/>
                </a:solidFill>
                <a:latin typeface="Times New Roman" pitchFamily="18" charset="0"/>
                <a:cs typeface="Times New Roman" pitchFamily="18" charset="0"/>
              </a:rPr>
              <a:t>Компаниас мэдээллийг нийтэд мэдээлэх </a:t>
            </a:r>
            <a:br>
              <a:rPr lang="mn-MN" sz="2800" b="1" i="1" dirty="0" smtClean="0">
                <a:solidFill>
                  <a:srgbClr val="C00000"/>
                </a:solidFill>
                <a:latin typeface="Times New Roman" pitchFamily="18" charset="0"/>
                <a:cs typeface="Times New Roman" pitchFamily="18" charset="0"/>
              </a:rPr>
            </a:br>
            <a:r>
              <a:rPr lang="mn-MN" sz="2800" b="1" i="1" dirty="0" smtClean="0">
                <a:solidFill>
                  <a:srgbClr val="C00000"/>
                </a:solidFill>
                <a:latin typeface="Times New Roman" pitchFamily="18" charset="0"/>
                <a:cs typeface="Times New Roman" pitchFamily="18" charset="0"/>
              </a:rPr>
              <a:t>үйл ажиллагааг хэрэгжүүлэх</a:t>
            </a:r>
            <a:r>
              <a:rPr lang="mn-MN" sz="2800" cap="all" dirty="0" smtClean="0">
                <a:latin typeface="Times New Roman" pitchFamily="18" charset="0"/>
                <a:cs typeface="Times New Roman" pitchFamily="18" charset="0"/>
              </a:rPr>
              <a:t/>
            </a:r>
            <a:br>
              <a:rPr lang="mn-MN" sz="2800" cap="all"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0"/>
            <a:ext cx="8305800" cy="5181600"/>
          </a:xfrm>
        </p:spPr>
        <p:txBody>
          <a:bodyPr>
            <a:normAutofit fontScale="62500" lnSpcReduction="20000"/>
          </a:bodyPr>
          <a:lstStyle/>
          <a:p>
            <a:pPr algn="just">
              <a:buNone/>
            </a:pPr>
            <a:r>
              <a:rPr lang="mn-MN" dirty="0" smtClean="0">
                <a:latin typeface="Times New Roman" pitchFamily="18" charset="0"/>
                <a:cs typeface="Times New Roman" pitchFamily="18" charset="0"/>
              </a:rPr>
              <a:t>	</a:t>
            </a:r>
          </a:p>
          <a:p>
            <a:pPr algn="just">
              <a:buNone/>
            </a:pPr>
            <a:r>
              <a:rPr lang="mn-MN" dirty="0" smtClean="0">
                <a:latin typeface="Times New Roman" pitchFamily="18" charset="0"/>
                <a:cs typeface="Times New Roman" pitchFamily="18" charset="0"/>
              </a:rPr>
              <a:t>-	Мэдээллийг өөрийн болон хөрөнгийн биржийн цахим хуудсанд байршуулах </a:t>
            </a:r>
            <a:r>
              <a:rPr lang="mn-MN" b="1" i="1" dirty="0" smtClean="0">
                <a:solidFill>
                  <a:srgbClr val="C00000"/>
                </a:solidFill>
                <a:latin typeface="Times New Roman" pitchFamily="18" charset="0"/>
                <a:cs typeface="Times New Roman" pitchFamily="18" charset="0"/>
              </a:rPr>
              <a:t>үүргийг Компанийн тухай хуулийн 82 дугаар зүйлд заасан ТУЗ-ийн нарийн бичгийн дарга гүйцэтгэх </a:t>
            </a:r>
            <a:r>
              <a:rPr lang="mn-MN" dirty="0" smtClean="0">
                <a:latin typeface="Times New Roman" pitchFamily="18" charset="0"/>
                <a:cs typeface="Times New Roman" pitchFamily="18" charset="0"/>
              </a:rPr>
              <a:t>бөгөөдҮнэт цаасны зах зээлийн тухай хуулийн 56 дугаар зүйлийн 56.3-т заасны дагуу мэдээллийн үнэн зөвийг компани хариуцна.</a:t>
            </a:r>
            <a:endParaRPr lang="en-US" dirty="0" smtClean="0">
              <a:latin typeface="Times New Roman" pitchFamily="18" charset="0"/>
              <a:cs typeface="Times New Roman" pitchFamily="18" charset="0"/>
            </a:endParaRPr>
          </a:p>
          <a:p>
            <a:pPr algn="just">
              <a:buNone/>
            </a:pPr>
            <a:endParaRPr lang="mn-MN"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 Компани 4.1-д заасан </a:t>
            </a:r>
            <a:r>
              <a:rPr lang="mn-MN" b="1" i="1" dirty="0" smtClean="0">
                <a:solidFill>
                  <a:srgbClr val="C00000"/>
                </a:solidFill>
                <a:latin typeface="Times New Roman" pitchFamily="18" charset="0"/>
                <a:cs typeface="Times New Roman" pitchFamily="18" charset="0"/>
              </a:rPr>
              <a:t>этгээдийн нэр, албан тушаалыг томилсоноос хойш ажлын 3 хоногийн дотор Хөрөнгийн биржид </a:t>
            </a:r>
            <a:r>
              <a:rPr lang="mn-MN" dirty="0" smtClean="0">
                <a:latin typeface="Times New Roman" pitchFamily="18" charset="0"/>
                <a:cs typeface="Times New Roman" pitchFamily="18" charset="0"/>
              </a:rPr>
              <a:t>хүргүүлнэ.</a:t>
            </a:r>
            <a:r>
              <a:rPr lang="en-US" dirty="0" smtClean="0">
                <a:latin typeface="Times New Roman" pitchFamily="18" charset="0"/>
                <a:cs typeface="Times New Roman" pitchFamily="18" charset="0"/>
              </a:rPr>
              <a:t> </a:t>
            </a:r>
            <a:endParaRPr lang="mn-MN"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-Энэ журмын 4.1-д заасан этгээд нь мэдээллийг нийтэд хүргэхдээ </a:t>
            </a:r>
            <a:r>
              <a:rPr lang="mn-MN" b="1" i="1" dirty="0" smtClean="0">
                <a:solidFill>
                  <a:srgbClr val="C00000"/>
                </a:solidFill>
                <a:latin typeface="Times New Roman" pitchFamily="18" charset="0"/>
                <a:cs typeface="Times New Roman" pitchFamily="18" charset="0"/>
              </a:rPr>
              <a:t>компанийн болон хөрөнгийн биржийн цахим хуудсанд өөрөө байршуулна.</a:t>
            </a:r>
          </a:p>
          <a:p>
            <a:pPr algn="just">
              <a:buNone/>
            </a:pPr>
            <a:endParaRPr lang="en-US"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 Хөрөнгийн бирж нь энэ журмын 4.1-д заасан этгээдэд мэдээлэл оруулах эрх /нууц дугаар бүхий эрх/ өгөх бөгөөд тухайн этгээд нь энэ журамд заасан мэдээллийг тухай бүр оруулж ажиллана. </a:t>
            </a:r>
            <a:endParaRPr lang="en-US" dirty="0" smtClean="0">
              <a:latin typeface="Times New Roman" pitchFamily="18" charset="0"/>
              <a:cs typeface="Times New Roman" pitchFamily="18" charset="0"/>
            </a:endParaRPr>
          </a:p>
          <a:p>
            <a:pPr algn="just">
              <a:buNone/>
            </a:pPr>
            <a:endParaRPr lang="mn-MN"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2800" b="1" i="1" dirty="0" smtClean="0">
                <a:solidFill>
                  <a:srgbClr val="C00000"/>
                </a:solidFill>
                <a:latin typeface="Times New Roman" pitchFamily="18" charset="0"/>
                <a:cs typeface="Times New Roman" pitchFamily="18" charset="0"/>
              </a:rPr>
              <a:t> Компаниас мэдээллийг нийтэд мэдээлэх </a:t>
            </a:r>
            <a:br>
              <a:rPr lang="mn-MN" sz="2800" b="1" i="1" dirty="0" smtClean="0">
                <a:solidFill>
                  <a:srgbClr val="C00000"/>
                </a:solidFill>
                <a:latin typeface="Times New Roman" pitchFamily="18" charset="0"/>
                <a:cs typeface="Times New Roman" pitchFamily="18" charset="0"/>
              </a:rPr>
            </a:br>
            <a:r>
              <a:rPr lang="mn-MN" sz="2800" b="1" i="1" dirty="0" smtClean="0">
                <a:solidFill>
                  <a:srgbClr val="C00000"/>
                </a:solidFill>
                <a:latin typeface="Times New Roman" pitchFamily="18" charset="0"/>
                <a:cs typeface="Times New Roman" pitchFamily="18" charset="0"/>
              </a:rPr>
              <a:t>үйл ажиллагааг хэрэгжүүлэх </a:t>
            </a:r>
            <a:r>
              <a:rPr lang="mn-MN" sz="2800" cap="all" dirty="0" smtClean="0">
                <a:latin typeface="Times New Roman" pitchFamily="18" charset="0"/>
                <a:cs typeface="Times New Roman" pitchFamily="18" charset="0"/>
              </a:rPr>
              <a:t/>
            </a:r>
            <a:br>
              <a:rPr lang="mn-MN" sz="2800" cap="all"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0"/>
            <a:ext cx="8229600" cy="5638800"/>
          </a:xfrm>
        </p:spPr>
        <p:txBody>
          <a:bodyPr>
            <a:normAutofit fontScale="70000" lnSpcReduction="20000"/>
          </a:bodyPr>
          <a:lstStyle/>
          <a:p>
            <a:pPr>
              <a:buNone/>
            </a:pPr>
            <a:r>
              <a:rPr lang="mn-MN" dirty="0" smtClean="0">
                <a:latin typeface="Times New Roman" pitchFamily="18" charset="0"/>
                <a:cs typeface="Times New Roman" pitchFamily="18" charset="0"/>
              </a:rPr>
              <a:t>	</a:t>
            </a:r>
            <a:r>
              <a:rPr lang="mn-MN" dirty="0" smtClean="0"/>
              <a:t> </a:t>
            </a:r>
            <a:endParaRPr lang="en-US" dirty="0" smtClean="0"/>
          </a:p>
          <a:p>
            <a:pPr algn="just">
              <a:buNone/>
            </a:pPr>
            <a:r>
              <a:rPr lang="mn-MN" dirty="0" smtClean="0">
                <a:latin typeface="Times New Roman" pitchFamily="18" charset="0"/>
                <a:cs typeface="Times New Roman" pitchFamily="18" charset="0"/>
              </a:rPr>
              <a:t>	- Хөрөнгийн бирж нь хяналт тавьж, холбогдох тайланг Хороонд </a:t>
            </a:r>
            <a:r>
              <a:rPr lang="mn-MN" b="1" i="1" dirty="0" smtClean="0">
                <a:solidFill>
                  <a:srgbClr val="C00000"/>
                </a:solidFill>
                <a:latin typeface="Times New Roman" pitchFamily="18" charset="0"/>
                <a:cs typeface="Times New Roman" pitchFamily="18" charset="0"/>
              </a:rPr>
              <a:t>улирал бүрийн дараа сарын 15-ны өдрийн </a:t>
            </a:r>
            <a:r>
              <a:rPr lang="mn-MN" dirty="0" smtClean="0">
                <a:latin typeface="Times New Roman" pitchFamily="18" charset="0"/>
                <a:cs typeface="Times New Roman" pitchFamily="18" charset="0"/>
              </a:rPr>
              <a:t>дотор ирүүлнэ. </a:t>
            </a:r>
            <a:endParaRPr lang="en-US"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 Компанийн ТУЗ, гүйцэтгэх удирдлага нь компаниас мэдээллийг нээлттэй болгох үйл ажиллагааг холбогдох хууль тогтоомж болон энэ журамд заасан хугацаанд үнэн зөв, бүрэн мэдээлж байгаа эсэхэд хяналт тавьж, гарсан үр дагаврыг хариуцана. </a:t>
            </a:r>
            <a:endParaRPr lang="en-US"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 Шаардлагатай гэж үзвэл Хөрөнгийн бирж нь компаниас нийтэд хүргэж буй мэдээлэлд орсон тоон үзүүлэлт, санхүүгийн тайлантай холбоотой мэдээллийг нэмж шаардаж нийтэд танилцуулах эрхтэй.</a:t>
            </a:r>
            <a:endParaRPr lang="en-US"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 Хөрөнгийн биржийн цахим хуудсаар нийтэд мэдээлсэн мэдээллээс бусад олон нийтийн мэдээллийн хэрэгсэл, цахим хуудсаар тархсан цуурхал, худал, ташаа мэдээлэл нь компанийн үнэт цаасны үнэ ханшид нөлөөлөхөөр бол Хөрөнгийн биржк омпаниас нэмж мэдээлэл, тайлбар гаргуулж нийтэд хүргэх эрхтэй.</a:t>
            </a:r>
          </a:p>
        </p:txBody>
      </p:sp>
      <p:sp>
        <p:nvSpPr>
          <p:cNvPr id="4" name="Slide Number Placeholder 3"/>
          <p:cNvSpPr>
            <a:spLocks noGrp="1"/>
          </p:cNvSpPr>
          <p:nvPr>
            <p:ph type="sldNum" sz="quarter" idx="12"/>
          </p:nvPr>
        </p:nvSpPr>
        <p:spPr/>
        <p:txBody>
          <a:bodyPr/>
          <a:lstStyle/>
          <a:p>
            <a:fld id="{F34A7283-3D61-40EC-85B9-6DED58ADABFA}"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3100" b="1" i="1" dirty="0" smtClean="0">
                <a:solidFill>
                  <a:srgbClr val="C00000"/>
                </a:solidFill>
                <a:latin typeface="Times New Roman" pitchFamily="18" charset="0"/>
                <a:cs typeface="Times New Roman" pitchFamily="18" charset="0"/>
              </a:rPr>
              <a:t> Мэдээллийг нийтэд хүргэхэд тавигдах</a:t>
            </a:r>
            <a:r>
              <a:rPr lang="en-US" sz="3100" b="1" i="1" dirty="0" smtClean="0">
                <a:solidFill>
                  <a:srgbClr val="C00000"/>
                </a:solidFill>
                <a:latin typeface="Times New Roman" pitchFamily="18" charset="0"/>
                <a:cs typeface="Times New Roman" pitchFamily="18" charset="0"/>
              </a:rPr>
              <a:t/>
            </a:r>
            <a:br>
              <a:rPr lang="en-US" sz="3100" b="1" i="1" dirty="0" smtClean="0">
                <a:solidFill>
                  <a:srgbClr val="C00000"/>
                </a:solidFill>
                <a:latin typeface="Times New Roman" pitchFamily="18" charset="0"/>
                <a:cs typeface="Times New Roman" pitchFamily="18" charset="0"/>
              </a:rPr>
            </a:br>
            <a:r>
              <a:rPr lang="mn-MN" sz="3100" b="1" i="1" dirty="0" smtClean="0">
                <a:solidFill>
                  <a:srgbClr val="C00000"/>
                </a:solidFill>
                <a:latin typeface="Times New Roman" pitchFamily="18" charset="0"/>
                <a:cs typeface="Times New Roman" pitchFamily="18" charset="0"/>
              </a:rPr>
              <a:t>хязгаарлалт</a:t>
            </a:r>
            <a:r>
              <a:rPr lang="en-US" sz="2400" dirty="0" smtClean="0"/>
              <a:t/>
            </a:r>
            <a:br>
              <a:rPr lang="en-US" sz="2400" dirty="0" smtClean="0"/>
            </a:br>
            <a:r>
              <a:rPr lang="mn-MN" sz="2800" cap="all" dirty="0" smtClean="0">
                <a:latin typeface="Times New Roman" pitchFamily="18" charset="0"/>
                <a:cs typeface="Times New Roman" pitchFamily="18" charset="0"/>
              </a:rPr>
              <a:t/>
            </a:r>
            <a:br>
              <a:rPr lang="mn-MN" sz="2800" cap="all"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0"/>
            <a:ext cx="8229600" cy="4906963"/>
          </a:xfrm>
        </p:spPr>
        <p:txBody>
          <a:bodyPr>
            <a:normAutofit fontScale="92500" lnSpcReduction="10000"/>
          </a:bodyPr>
          <a:lstStyle/>
          <a:p>
            <a:pPr algn="just">
              <a:buNone/>
            </a:pPr>
            <a:r>
              <a:rPr lang="mn-MN" dirty="0" smtClean="0">
                <a:latin typeface="Times New Roman" pitchFamily="18" charset="0"/>
                <a:cs typeface="Times New Roman" pitchFamily="18" charset="0"/>
              </a:rPr>
              <a:t>	</a:t>
            </a:r>
            <a:r>
              <a:rPr lang="mn-MN" dirty="0" smtClean="0"/>
              <a:t> </a:t>
            </a:r>
            <a:endParaRPr lang="en-US"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 Компанийн </a:t>
            </a:r>
            <a:r>
              <a:rPr lang="mn-MN" sz="2800" b="1" i="1" dirty="0" smtClean="0">
                <a:solidFill>
                  <a:srgbClr val="C00000"/>
                </a:solidFill>
                <a:latin typeface="Times New Roman" pitchFamily="18" charset="0"/>
                <a:cs typeface="Times New Roman" pitchFamily="18" charset="0"/>
              </a:rPr>
              <a:t>дотоод мэдээлэл эзэмшигч нь </a:t>
            </a:r>
            <a:r>
              <a:rPr lang="mn-MN" sz="2800" dirty="0" smtClean="0">
                <a:latin typeface="Times New Roman" pitchFamily="18" charset="0"/>
                <a:cs typeface="Times New Roman" pitchFamily="18" charset="0"/>
              </a:rPr>
              <a:t>тухайн мэдээллийг энэхүү журамд заасны дагуу мэдээллийг нээлттэй болгохоос өмнө уг мэдээллийг санамсаргүй болон санаатайгаар мэдээлэх, дамжуулах, ашиглах, бусдад олж авах нөхцлийг бүрдүүлэхийг хориглоно. </a:t>
            </a:r>
            <a:endParaRPr lang="en-US" sz="2800" dirty="0" smtClean="0">
              <a:latin typeface="Times New Roman" pitchFamily="18" charset="0"/>
              <a:cs typeface="Times New Roman" pitchFamily="18" charset="0"/>
            </a:endParaRPr>
          </a:p>
          <a:p>
            <a:pPr algn="just">
              <a:buNone/>
            </a:pPr>
            <a:r>
              <a:rPr lang="mn-MN" sz="2800" dirty="0" smtClean="0">
                <a:latin typeface="Times New Roman" pitchFamily="18" charset="0"/>
                <a:cs typeface="Times New Roman" pitchFamily="18" charset="0"/>
              </a:rPr>
              <a:t> 	- Компани нь </a:t>
            </a:r>
            <a:r>
              <a:rPr lang="mn-MN" sz="2800" b="1" i="1" dirty="0" smtClean="0">
                <a:solidFill>
                  <a:srgbClr val="C00000"/>
                </a:solidFill>
                <a:latin typeface="Times New Roman" pitchFamily="18" charset="0"/>
                <a:cs typeface="Times New Roman" pitchFamily="18" charset="0"/>
              </a:rPr>
              <a:t>төөрөгдүүлсэн, хуурамч, бүрэн бус мэдээллийг нийтэд мэдээлэхийг </a:t>
            </a:r>
            <a:r>
              <a:rPr lang="mn-MN" sz="2800" dirty="0" smtClean="0">
                <a:latin typeface="Times New Roman" pitchFamily="18" charset="0"/>
                <a:cs typeface="Times New Roman" pitchFamily="18" charset="0"/>
              </a:rPr>
              <a:t>хориглоно.</a:t>
            </a:r>
            <a:endParaRPr lang="en-US" sz="2800" dirty="0" smtClean="0">
              <a:latin typeface="Times New Roman" pitchFamily="18" charset="0"/>
              <a:cs typeface="Times New Roman" pitchFamily="18" charset="0"/>
            </a:endParaRPr>
          </a:p>
          <a:p>
            <a:pPr algn="just">
              <a:buNone/>
            </a:pPr>
            <a:r>
              <a:rPr lang="mn-MN" sz="2800" dirty="0" smtClean="0">
                <a:latin typeface="Times New Roman" pitchFamily="18" charset="0"/>
                <a:cs typeface="Times New Roman" pitchFamily="18" charset="0"/>
              </a:rPr>
              <a:t>	- ТУЗ-ийн нарийн бичгийн дарга нь энэ журмын 4.4-д заасан эрхийг компанийн ТУЗ-ийн зөвшөөрөлгүйгээр бусдад дамжуулах, ашиглуулах, хувийн зорилгоор ашиглахыг хориглоно.</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mn-MN" sz="3600" b="1" i="1" dirty="0" smtClean="0">
                <a:solidFill>
                  <a:srgbClr val="C00000"/>
                </a:solidFill>
                <a:latin typeface="Times New Roman" pitchFamily="18" charset="0"/>
                <a:cs typeface="Times New Roman" pitchFamily="18" charset="0"/>
              </a:rPr>
              <a:t/>
            </a:r>
            <a:br>
              <a:rPr lang="mn-MN" sz="36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Үнэт цаас гаргагчийн мэдээллийн </a:t>
            </a:r>
            <a:br>
              <a:rPr lang="mn-MN" sz="33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ил тод байдлын асуудал</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981200"/>
            <a:ext cx="8458200" cy="4144963"/>
          </a:xfrm>
        </p:spPr>
        <p:txBody>
          <a:bodyPr>
            <a:normAutofit/>
          </a:bodyPr>
          <a:lstStyle/>
          <a:p>
            <a:pPr>
              <a:buNone/>
            </a:pPr>
            <a:r>
              <a:rPr lang="mn-MN" sz="2400" dirty="0" smtClean="0">
                <a:solidFill>
                  <a:schemeClr val="tx2">
                    <a:lumMod val="50000"/>
                  </a:schemeClr>
                </a:solidFill>
                <a:latin typeface="Times New Roman" pitchFamily="18" charset="0"/>
                <a:cs typeface="Times New Roman" pitchFamily="18" charset="0"/>
              </a:rPr>
              <a:t>Мэдээллийн ил тод байдал яагаад чухал гэж....</a:t>
            </a:r>
          </a:p>
          <a:p>
            <a:pPr>
              <a:buNone/>
            </a:pPr>
            <a:endParaRPr lang="mn-MN" sz="2400" i="1" dirty="0" smtClean="0">
              <a:solidFill>
                <a:schemeClr val="tx2">
                  <a:lumMod val="50000"/>
                </a:schemeClr>
              </a:solidFill>
              <a:latin typeface="Times New Roman" pitchFamily="18" charset="0"/>
              <a:cs typeface="Times New Roman" pitchFamily="18" charset="0"/>
            </a:endParaRPr>
          </a:p>
          <a:p>
            <a:pPr>
              <a:buFontTx/>
              <a:buChar char="-"/>
            </a:pPr>
            <a:r>
              <a:rPr lang="mn-MN" sz="2400" i="1" dirty="0" smtClean="0">
                <a:solidFill>
                  <a:schemeClr val="tx2">
                    <a:lumMod val="50000"/>
                  </a:schemeClr>
                </a:solidFill>
                <a:latin typeface="Times New Roman" pitchFamily="18" charset="0"/>
                <a:cs typeface="Times New Roman" pitchFamily="18" charset="0"/>
              </a:rPr>
              <a:t>Хөрөнгө оруулагчдын эрх ашгийг хамгаалах</a:t>
            </a:r>
          </a:p>
          <a:p>
            <a:pPr>
              <a:buFontTx/>
              <a:buChar char="-"/>
            </a:pPr>
            <a:r>
              <a:rPr lang="mn-MN" sz="2400" i="1" dirty="0" smtClean="0">
                <a:solidFill>
                  <a:schemeClr val="tx2">
                    <a:lumMod val="50000"/>
                  </a:schemeClr>
                </a:solidFill>
                <a:latin typeface="Times New Roman" pitchFamily="18" charset="0"/>
                <a:cs typeface="Times New Roman" pitchFamily="18" charset="0"/>
              </a:rPr>
              <a:t>Зах зээл шударга өрсөлдөөнтэй, нээлттэй байх</a:t>
            </a:r>
          </a:p>
          <a:p>
            <a:pPr>
              <a:buFontTx/>
              <a:buChar char="-"/>
            </a:pPr>
            <a:r>
              <a:rPr lang="mn-MN" sz="2400" i="1" dirty="0" smtClean="0">
                <a:solidFill>
                  <a:schemeClr val="tx2">
                    <a:lumMod val="50000"/>
                  </a:schemeClr>
                </a:solidFill>
                <a:latin typeface="Times New Roman" pitchFamily="18" charset="0"/>
                <a:cs typeface="Times New Roman" pitchFamily="18" charset="0"/>
              </a:rPr>
              <a:t>Үнэ тогтох үйл явц хяналттай болох</a:t>
            </a:r>
          </a:p>
          <a:p>
            <a:pPr>
              <a:buFontTx/>
              <a:buChar char="-"/>
            </a:pPr>
            <a:r>
              <a:rPr lang="mn-MN" sz="2400" i="1" dirty="0" smtClean="0">
                <a:solidFill>
                  <a:schemeClr val="tx2">
                    <a:lumMod val="50000"/>
                  </a:schemeClr>
                </a:solidFill>
                <a:latin typeface="Times New Roman" pitchFamily="18" charset="0"/>
                <a:cs typeface="Times New Roman" pitchFamily="18" charset="0"/>
              </a:rPr>
              <a:t>Зах зээлийг урвуулан ашиглахаас сэргийлэх</a:t>
            </a:r>
          </a:p>
          <a:p>
            <a:pPr>
              <a:buNone/>
            </a:pPr>
            <a:endParaRPr lang="mn-MN" sz="2400" i="1" dirty="0" smtClean="0">
              <a:solidFill>
                <a:schemeClr val="tx2">
                  <a:lumMod val="50000"/>
                </a:schemeClr>
              </a:solidFill>
              <a:latin typeface="Times New Roman" pitchFamily="18" charset="0"/>
              <a:cs typeface="Times New Roman" pitchFamily="18" charset="0"/>
            </a:endParaRPr>
          </a:p>
          <a:p>
            <a:pPr>
              <a:buFontTx/>
              <a:buChar char="-"/>
            </a:pPr>
            <a:endParaRPr lang="mn-MN" sz="2400" i="1" dirty="0" smtClean="0">
              <a:solidFill>
                <a:schemeClr val="tx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3100" b="1" i="1" dirty="0" smtClean="0">
                <a:solidFill>
                  <a:srgbClr val="C00000"/>
                </a:solidFill>
                <a:latin typeface="Times New Roman" pitchFamily="18" charset="0"/>
                <a:cs typeface="Times New Roman" pitchFamily="18" charset="0"/>
              </a:rPr>
              <a:t>Хариуцлага</a:t>
            </a:r>
            <a:r>
              <a:rPr lang="en-US" sz="2000" b="1" dirty="0" smtClean="0">
                <a:solidFill>
                  <a:srgbClr val="C00000"/>
                </a:solidFill>
                <a:latin typeface="Times New Roman" pitchFamily="18" charset="0"/>
                <a:cs typeface="Times New Roman" pitchFamily="18" charset="0"/>
              </a:rPr>
              <a:t/>
            </a:r>
            <a:br>
              <a:rPr lang="en-US" sz="2000" b="1" dirty="0" smtClean="0">
                <a:solidFill>
                  <a:srgbClr val="C00000"/>
                </a:solidFill>
                <a:latin typeface="Times New Roman" pitchFamily="18" charset="0"/>
                <a:cs typeface="Times New Roman" pitchFamily="18" charset="0"/>
              </a:rPr>
            </a:br>
            <a:r>
              <a:rPr lang="en-US" sz="2400" dirty="0" smtClean="0"/>
              <a:t/>
            </a:r>
            <a:br>
              <a:rPr lang="en-US" sz="2400" dirty="0" smtClean="0"/>
            </a:br>
            <a:r>
              <a:rPr lang="mn-MN" sz="2800" cap="all" dirty="0" smtClean="0">
                <a:latin typeface="Times New Roman" pitchFamily="18" charset="0"/>
                <a:cs typeface="Times New Roman" pitchFamily="18" charset="0"/>
              </a:rPr>
              <a:t/>
            </a:r>
            <a:br>
              <a:rPr lang="mn-MN" sz="2800" cap="all"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1"/>
            <a:ext cx="8229600" cy="4190999"/>
          </a:xfrm>
        </p:spPr>
        <p:txBody>
          <a:bodyPr>
            <a:normAutofit/>
          </a:bodyPr>
          <a:lstStyle/>
          <a:p>
            <a:pPr algn="just">
              <a:buNone/>
            </a:pPr>
            <a:r>
              <a:rPr lang="mn-MN"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	</a:t>
            </a:r>
            <a:r>
              <a:rPr lang="mn-MN" sz="2400" dirty="0" smtClean="0">
                <a:latin typeface="Times New Roman" pitchFamily="18" charset="0"/>
                <a:cs typeface="Times New Roman" pitchFamily="18" charset="0"/>
              </a:rPr>
              <a:t>Хороо энэ журмын 4.11-д заасны дагуу Хөрөнгийн биржээс ирүүлсэн мэдээллийг холбогдох журмын дагуу хянаж </a:t>
            </a:r>
            <a:r>
              <a:rPr lang="mn-MN" sz="2400" b="1" i="1" dirty="0" smtClean="0">
                <a:solidFill>
                  <a:srgbClr val="C00000"/>
                </a:solidFill>
                <a:latin typeface="Times New Roman" pitchFamily="18" charset="0"/>
                <a:cs typeface="Times New Roman" pitchFamily="18" charset="0"/>
              </a:rPr>
              <a:t>компанийн удирдлагаар Үнэт цаасны зах зээлийн тухай хуульд заасны дагуу зөрчлийг арилгуулж</a:t>
            </a:r>
            <a:r>
              <a:rPr lang="mn-MN" sz="2400" dirty="0" smtClean="0">
                <a:latin typeface="Times New Roman" pitchFamily="18" charset="0"/>
                <a:cs typeface="Times New Roman" pitchFamily="18" charset="0"/>
              </a:rPr>
              <a:t>, холбогдох захиргааны хариуцлага ногдуулна.</a:t>
            </a:r>
          </a:p>
          <a:p>
            <a:pPr algn="just">
              <a:buNone/>
            </a:pPr>
            <a:endParaRPr lang="en-US" sz="2400" dirty="0" smtClean="0">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 Хороо нь энэхүү журмын хэрэгжилтэд хяналт тавьж зөрчсөн этгээдэд </a:t>
            </a:r>
            <a:r>
              <a:rPr lang="mn-MN" sz="2400" b="1" i="1" dirty="0" smtClean="0">
                <a:solidFill>
                  <a:srgbClr val="C00000"/>
                </a:solidFill>
                <a:latin typeface="Times New Roman" pitchFamily="18" charset="0"/>
                <a:cs typeface="Times New Roman" pitchFamily="18" charset="0"/>
              </a:rPr>
              <a:t>Үнэт цаасны зах зээлийн тухай хуулийн 89.1.7-дзаасан хариуцлага </a:t>
            </a:r>
            <a:r>
              <a:rPr lang="mn-MN" sz="2400" dirty="0" smtClean="0">
                <a:latin typeface="Times New Roman" pitchFamily="18" charset="0"/>
                <a:cs typeface="Times New Roman" pitchFamily="18" charset="0"/>
              </a:rPr>
              <a:t>хүлээлгэнэ.</a:t>
            </a:r>
            <a:endParaRPr lang="en-US" sz="2400" dirty="0" smtClean="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3100" b="1" i="1" dirty="0" smtClean="0">
                <a:solidFill>
                  <a:srgbClr val="C00000"/>
                </a:solidFill>
                <a:latin typeface="Times New Roman" pitchFamily="18" charset="0"/>
                <a:cs typeface="Times New Roman" pitchFamily="18" charset="0"/>
              </a:rPr>
              <a:t>Эрх зүйн зохицуулалт</a:t>
            </a:r>
            <a:r>
              <a:rPr lang="en-US" sz="3100" dirty="0" smtClean="0"/>
              <a:t/>
            </a:r>
            <a:br>
              <a:rPr lang="en-US" sz="3100" dirty="0" smtClean="0"/>
            </a:br>
            <a:r>
              <a:rPr lang="mn-MN" sz="3100" cap="all" dirty="0" smtClean="0">
                <a:latin typeface="Times New Roman" pitchFamily="18" charset="0"/>
                <a:cs typeface="Times New Roman" pitchFamily="18" charset="0"/>
              </a:rPr>
              <a:t/>
            </a:r>
            <a:br>
              <a:rPr lang="mn-MN" sz="3100" cap="all"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1"/>
            <a:ext cx="8229600" cy="4190999"/>
          </a:xfrm>
        </p:spPr>
        <p:txBody>
          <a:bodyPr>
            <a:normAutofit/>
          </a:bodyPr>
          <a:lstStyle/>
          <a:p>
            <a:pPr algn="just">
              <a:buNone/>
            </a:pPr>
            <a:endParaRPr lang="mn-MN" dirty="0" smtClean="0">
              <a:latin typeface="Times New Roman" pitchFamily="18" charset="0"/>
              <a:cs typeface="Times New Roman" pitchFamily="18" charset="0"/>
            </a:endParaRPr>
          </a:p>
          <a:p>
            <a:pPr algn="just">
              <a:buNone/>
            </a:pPr>
            <a:endParaRPr lang="mn-MN"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a:t>
            </a:r>
            <a:r>
              <a:rPr lang="mn-MN" sz="2400" dirty="0" smtClean="0">
                <a:latin typeface="Times New Roman" pitchFamily="18" charset="0"/>
                <a:cs typeface="Times New Roman" pitchFamily="18" charset="0"/>
              </a:rPr>
              <a:t>МХБ-ийн гүйцэтгэх захирлын 2016 оны 3 дугаар сарын 18-ны өдрийн 111 дүгээр тушаал </a:t>
            </a:r>
          </a:p>
          <a:p>
            <a:pPr algn="just">
              <a:buNone/>
            </a:pPr>
            <a:endParaRPr lang="mn-MN" sz="2400" dirty="0" smtClean="0">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a:t>
            </a:r>
            <a:r>
              <a:rPr lang="mn-MN" sz="2400" b="1" i="1" dirty="0" smtClean="0">
                <a:solidFill>
                  <a:srgbClr val="C00000"/>
                </a:solidFill>
                <a:latin typeface="Times New Roman" pitchFamily="18" charset="0"/>
                <a:cs typeface="Times New Roman" pitchFamily="18" charset="0"/>
              </a:rPr>
              <a:t>“Үнэт цаас гаргагчийн цахим тайлан ирүүлэх заавар” /маягтууд/</a:t>
            </a:r>
            <a:endParaRPr lang="en-US" b="1" i="1"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3100" b="1" i="1" dirty="0" smtClean="0">
                <a:solidFill>
                  <a:srgbClr val="C00000"/>
                </a:solidFill>
                <a:latin typeface="Times New Roman" pitchFamily="18" charset="0"/>
                <a:cs typeface="Times New Roman" pitchFamily="18" charset="0"/>
              </a:rPr>
              <a:t>Эрх зүйн зохицуулалт</a:t>
            </a:r>
            <a:r>
              <a:rPr lang="en-US" sz="3100" dirty="0" smtClean="0"/>
              <a:t/>
            </a:r>
            <a:br>
              <a:rPr lang="en-US" sz="3100" dirty="0" smtClean="0"/>
            </a:br>
            <a:r>
              <a:rPr lang="mn-MN" sz="3100" cap="all" dirty="0" smtClean="0">
                <a:latin typeface="Times New Roman" pitchFamily="18" charset="0"/>
                <a:cs typeface="Times New Roman" pitchFamily="18" charset="0"/>
              </a:rPr>
              <a:t/>
            </a:r>
            <a:br>
              <a:rPr lang="mn-MN" sz="3100" cap="all"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1"/>
            <a:ext cx="8229600" cy="4190999"/>
          </a:xfrm>
        </p:spPr>
        <p:txBody>
          <a:bodyPr>
            <a:normAutofit fontScale="92500" lnSpcReduction="10000"/>
          </a:bodyPr>
          <a:lstStyle/>
          <a:p>
            <a:pPr algn="just">
              <a:buNone/>
            </a:pPr>
            <a:endParaRPr lang="mn-MN" dirty="0" smtClean="0">
              <a:latin typeface="Times New Roman" pitchFamily="18" charset="0"/>
              <a:cs typeface="Times New Roman" pitchFamily="18" charset="0"/>
            </a:endParaRPr>
          </a:p>
          <a:p>
            <a:pPr algn="r">
              <a:buNone/>
            </a:pPr>
            <a:r>
              <a:rPr lang="mn-MN" sz="2400" b="1" i="1" dirty="0" smtClean="0">
                <a:solidFill>
                  <a:srgbClr val="C00000"/>
                </a:solidFill>
                <a:latin typeface="Times New Roman" pitchFamily="18" charset="0"/>
                <a:cs typeface="Times New Roman" pitchFamily="18" charset="0"/>
              </a:rPr>
              <a:t>Хорооноос баримтлах бодлогын талаар</a:t>
            </a:r>
            <a:endParaRPr lang="mn-MN" sz="2400" b="1" i="1" dirty="0" smtClean="0">
              <a:solidFill>
                <a:srgbClr val="C00000"/>
              </a:solidFill>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a:t>
            </a:r>
            <a:endParaRPr lang="mn-MN" sz="2400" dirty="0" smtClean="0">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a:t>
            </a:r>
            <a:r>
              <a:rPr lang="mn-MN" sz="2400" dirty="0" smtClean="0">
                <a:latin typeface="Times New Roman" pitchFamily="18" charset="0"/>
                <a:cs typeface="Times New Roman" pitchFamily="18" charset="0"/>
              </a:rPr>
              <a:t>	</a:t>
            </a:r>
            <a:r>
              <a:rPr lang="mn-MN" sz="2400" dirty="0" smtClean="0">
                <a:latin typeface="Times New Roman" pitchFamily="18" charset="0"/>
                <a:cs typeface="Times New Roman" pitchFamily="18" charset="0"/>
              </a:rPr>
              <a:t>Мэдээллийн ил тод байдлыг хангуулах ажлыг эрчимжүүлнэ.</a:t>
            </a:r>
          </a:p>
          <a:p>
            <a:pPr algn="just">
              <a:buNone/>
            </a:pPr>
            <a:endParaRPr lang="mn-MN" sz="2400" dirty="0" smtClean="0">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 ХК-иудын хариуцлага тооцох механизмыг ашиглана</a:t>
            </a:r>
          </a:p>
          <a:p>
            <a:pPr algn="just">
              <a:buNone/>
            </a:pPr>
            <a:endParaRPr lang="mn-MN" sz="2400" dirty="0" smtClean="0">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 Компанийн засаглалыг нэвитрүүлнэ.</a:t>
            </a:r>
          </a:p>
          <a:p>
            <a:pPr algn="just">
              <a:buNone/>
            </a:pPr>
            <a:r>
              <a:rPr lang="mn-MN" sz="2400" dirty="0" smtClean="0">
                <a:latin typeface="Times New Roman" pitchFamily="18" charset="0"/>
                <a:cs typeface="Times New Roman" pitchFamily="18" charset="0"/>
              </a:rPr>
              <a:t>	</a:t>
            </a:r>
            <a:endParaRPr lang="mn-MN" sz="2400" dirty="0" smtClean="0">
              <a:latin typeface="Times New Roman" pitchFamily="18" charset="0"/>
              <a:cs typeface="Times New Roman" pitchFamily="18" charset="0"/>
            </a:endParaRPr>
          </a:p>
          <a:p>
            <a:pPr algn="just">
              <a:buNone/>
            </a:pPr>
            <a:endParaRPr lang="en-US" b="1" i="1"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mn-MN" sz="4000" dirty="0" smtClean="0">
                <a:latin typeface="Times New Roman" pitchFamily="18" charset="0"/>
                <a:cs typeface="Times New Roman" pitchFamily="18" charset="0"/>
              </a:rPr>
              <a:t/>
            </a:r>
            <a:br>
              <a:rPr lang="mn-MN" sz="4000" dirty="0" smtClean="0">
                <a:latin typeface="Times New Roman" pitchFamily="18" charset="0"/>
                <a:cs typeface="Times New Roman" pitchFamily="18" charset="0"/>
              </a:rPr>
            </a:br>
            <a:r>
              <a:rPr lang="en-US" sz="2400" dirty="0" smtClean="0"/>
              <a:t/>
            </a:r>
            <a:br>
              <a:rPr lang="en-US" sz="2400" dirty="0" smtClean="0"/>
            </a:br>
            <a:r>
              <a:rPr lang="mn-MN" sz="2800" cap="all" dirty="0" smtClean="0">
                <a:latin typeface="Times New Roman" pitchFamily="18" charset="0"/>
                <a:cs typeface="Times New Roman" pitchFamily="18" charset="0"/>
              </a:rPr>
              <a:t/>
            </a:r>
            <a:br>
              <a:rPr lang="mn-MN" sz="2800" cap="all"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219201"/>
            <a:ext cx="8229600" cy="4190999"/>
          </a:xfrm>
        </p:spPr>
        <p:txBody>
          <a:bodyPr>
            <a:normAutofit/>
          </a:bodyPr>
          <a:lstStyle/>
          <a:p>
            <a:pPr algn="just">
              <a:buNone/>
            </a:pPr>
            <a:r>
              <a:rPr lang="mn-MN"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	</a:t>
            </a:r>
            <a:r>
              <a:rPr lang="mn-MN" b="1" i="1" dirty="0" smtClean="0">
                <a:solidFill>
                  <a:srgbClr val="C00000"/>
                </a:solidFill>
                <a:latin typeface="Times New Roman" pitchFamily="18" charset="0"/>
                <a:cs typeface="Times New Roman" pitchFamily="18" charset="0"/>
              </a:rPr>
              <a:t>АСУУЛТ</a:t>
            </a:r>
          </a:p>
          <a:p>
            <a:pPr algn="ctr">
              <a:buNone/>
            </a:pPr>
            <a:endParaRPr lang="mn-MN" b="1" i="1" dirty="0" smtClean="0">
              <a:solidFill>
                <a:srgbClr val="C00000"/>
              </a:solidFill>
              <a:latin typeface="Times New Roman" pitchFamily="18" charset="0"/>
              <a:cs typeface="Times New Roman" pitchFamily="18" charset="0"/>
            </a:endParaRPr>
          </a:p>
          <a:p>
            <a:pPr algn="ctr">
              <a:buNone/>
            </a:pPr>
            <a:endParaRPr lang="mn-MN" b="1" i="1" dirty="0" smtClean="0">
              <a:solidFill>
                <a:srgbClr val="C00000"/>
              </a:solidFill>
              <a:latin typeface="Times New Roman" pitchFamily="18" charset="0"/>
              <a:cs typeface="Times New Roman" pitchFamily="18" charset="0"/>
            </a:endParaRPr>
          </a:p>
          <a:p>
            <a:pPr algn="ctr">
              <a:buNone/>
            </a:pPr>
            <a:r>
              <a:rPr lang="mn-MN" b="1" i="1" dirty="0" smtClean="0">
                <a:solidFill>
                  <a:srgbClr val="002060"/>
                </a:solidFill>
                <a:latin typeface="Times New Roman" pitchFamily="18" charset="0"/>
                <a:cs typeface="Times New Roman" pitchFamily="18" charset="0"/>
              </a:rPr>
              <a:t>ХАРИУЛТ</a:t>
            </a:r>
          </a:p>
          <a:p>
            <a:pPr algn="ctr">
              <a:buNone/>
            </a:pPr>
            <a:endParaRPr lang="mn-MN" b="1" i="1" dirty="0" smtClean="0">
              <a:solidFill>
                <a:srgbClr val="002060"/>
              </a:solidFill>
              <a:latin typeface="Times New Roman" pitchFamily="18" charset="0"/>
              <a:cs typeface="Times New Roman" pitchFamily="18" charset="0"/>
            </a:endParaRPr>
          </a:p>
          <a:p>
            <a:pPr algn="r">
              <a:buNone/>
            </a:pPr>
            <a:r>
              <a:rPr lang="mn-MN" b="1" i="1" dirty="0" smtClean="0">
                <a:solidFill>
                  <a:schemeClr val="accent2">
                    <a:lumMod val="75000"/>
                  </a:schemeClr>
                </a:solidFill>
                <a:latin typeface="Times New Roman" pitchFamily="18" charset="0"/>
                <a:cs typeface="Times New Roman" pitchFamily="18" charset="0"/>
              </a:rPr>
              <a:t>15 МИНУТ</a:t>
            </a:r>
          </a:p>
          <a:p>
            <a:pPr algn="just">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Tserentogtokh.ADDS\Desktop\images (4.JPG"/>
          <p:cNvPicPr>
            <a:picLocks noChangeAspect="1" noChangeArrowheads="1"/>
          </p:cNvPicPr>
          <p:nvPr/>
        </p:nvPicPr>
        <p:blipFill>
          <a:blip r:embed="rId2" cstate="print"/>
          <a:srcRect/>
          <a:stretch>
            <a:fillRect/>
          </a:stretch>
        </p:blipFill>
        <p:spPr bwMode="auto">
          <a:xfrm>
            <a:off x="4343400" y="0"/>
            <a:ext cx="4800600" cy="3505200"/>
          </a:xfrm>
          <a:prstGeom prst="rect">
            <a:avLst/>
          </a:prstGeom>
          <a:noFill/>
        </p:spPr>
      </p:pic>
      <p:pic>
        <p:nvPicPr>
          <p:cNvPr id="6147" name="Picture 3" descr="C:\Documents and Settings\Tserentogtokh.ADDS\Desktop\images (2).jpg"/>
          <p:cNvPicPr>
            <a:picLocks noChangeAspect="1" noChangeArrowheads="1"/>
          </p:cNvPicPr>
          <p:nvPr/>
        </p:nvPicPr>
        <p:blipFill>
          <a:blip r:embed="rId3" cstate="print"/>
          <a:srcRect/>
          <a:stretch>
            <a:fillRect/>
          </a:stretch>
        </p:blipFill>
        <p:spPr bwMode="auto">
          <a:xfrm>
            <a:off x="0" y="0"/>
            <a:ext cx="4419600" cy="3429000"/>
          </a:xfrm>
          <a:prstGeom prst="rect">
            <a:avLst/>
          </a:prstGeom>
          <a:noFill/>
        </p:spPr>
      </p:pic>
      <p:pic>
        <p:nvPicPr>
          <p:cNvPr id="6148" name="Picture 4" descr="C:\Documents and Settings\Tserentogtokh.ADDS\Desktop\images (5.jpg"/>
          <p:cNvPicPr>
            <a:picLocks noChangeAspect="1" noChangeArrowheads="1"/>
          </p:cNvPicPr>
          <p:nvPr/>
        </p:nvPicPr>
        <p:blipFill>
          <a:blip r:embed="rId4" cstate="print"/>
          <a:srcRect/>
          <a:stretch>
            <a:fillRect/>
          </a:stretch>
        </p:blipFill>
        <p:spPr bwMode="auto">
          <a:xfrm>
            <a:off x="0" y="3429000"/>
            <a:ext cx="4495800" cy="3429000"/>
          </a:xfrm>
          <a:prstGeom prst="rect">
            <a:avLst/>
          </a:prstGeom>
          <a:noFill/>
        </p:spPr>
      </p:pic>
      <p:pic>
        <p:nvPicPr>
          <p:cNvPr id="1026" name="Picture 2" descr="C:\Documents and Settings\Tserentogtokh.ADDS\Desktop\images (3).jpg"/>
          <p:cNvPicPr>
            <a:picLocks noChangeAspect="1" noChangeArrowheads="1"/>
          </p:cNvPicPr>
          <p:nvPr/>
        </p:nvPicPr>
        <p:blipFill>
          <a:blip r:embed="rId5" cstate="print"/>
          <a:srcRect/>
          <a:stretch>
            <a:fillRect/>
          </a:stretch>
        </p:blipFill>
        <p:spPr bwMode="auto">
          <a:xfrm>
            <a:off x="4495800" y="3505200"/>
            <a:ext cx="4648200" cy="3352800"/>
          </a:xfrm>
          <a:prstGeom prst="rect">
            <a:avLst/>
          </a:prstGeom>
          <a:noFill/>
        </p:spPr>
      </p:pic>
      <p:sp>
        <p:nvSpPr>
          <p:cNvPr id="8" name="TextBox 7"/>
          <p:cNvSpPr txBox="1"/>
          <p:nvPr/>
        </p:nvSpPr>
        <p:spPr>
          <a:xfrm>
            <a:off x="914400" y="1676400"/>
            <a:ext cx="7696200" cy="3231654"/>
          </a:xfrm>
          <a:prstGeom prst="rect">
            <a:avLst/>
          </a:prstGeom>
          <a:noFill/>
        </p:spPr>
        <p:txBody>
          <a:bodyPr wrap="square" rtlCol="0">
            <a:spAutoFit/>
          </a:bodyPr>
          <a:lstStyle/>
          <a:p>
            <a:pPr algn="ctr"/>
            <a:r>
              <a:rPr lang="mn-MN" sz="2800" b="1" dirty="0" smtClean="0">
                <a:latin typeface="Times New Roman" pitchFamily="18" charset="0"/>
                <a:cs typeface="Times New Roman" pitchFamily="18" charset="0"/>
              </a:rPr>
              <a:t>АНХААРАЛ ТАВЬСАНД БАЯРЛАЛАА</a:t>
            </a:r>
            <a:endParaRPr lang="en-US" sz="2800" b="1" dirty="0" smtClean="0">
              <a:latin typeface="Times New Roman" pitchFamily="18" charset="0"/>
              <a:cs typeface="Times New Roman" pitchFamily="18" charset="0"/>
            </a:endParaRPr>
          </a:p>
          <a:p>
            <a:pPr algn="r">
              <a:buNone/>
            </a:pPr>
            <a:endParaRPr lang="mn-MN" sz="2800" b="1" dirty="0" smtClean="0">
              <a:solidFill>
                <a:srgbClr val="C00000"/>
              </a:solidFill>
              <a:latin typeface="Times New Roman" pitchFamily="18" charset="0"/>
              <a:cs typeface="Times New Roman" pitchFamily="18" charset="0"/>
            </a:endParaRPr>
          </a:p>
          <a:p>
            <a:pPr algn="r">
              <a:buNone/>
            </a:pPr>
            <a:r>
              <a:rPr lang="mn-MN" sz="2400" b="1" dirty="0" smtClean="0">
                <a:solidFill>
                  <a:srgbClr val="C00000"/>
                </a:solidFill>
                <a:latin typeface="Times New Roman" pitchFamily="18" charset="0"/>
                <a:cs typeface="Times New Roman" pitchFamily="18" charset="0"/>
              </a:rPr>
              <a:t>Санхүүгийн зохицуулах хороо</a:t>
            </a:r>
          </a:p>
          <a:p>
            <a:pPr algn="r">
              <a:buNone/>
            </a:pPr>
            <a:r>
              <a:rPr lang="mn-MN" sz="2400" b="1" dirty="0" smtClean="0">
                <a:solidFill>
                  <a:srgbClr val="C00000"/>
                </a:solidFill>
                <a:latin typeface="Times New Roman" pitchFamily="18" charset="0"/>
                <a:cs typeface="Times New Roman" pitchFamily="18" charset="0"/>
              </a:rPr>
              <a:t>Хяналт шалгалт, зохицуулалтын</a:t>
            </a:r>
          </a:p>
          <a:p>
            <a:pPr algn="r">
              <a:buNone/>
            </a:pPr>
            <a:r>
              <a:rPr lang="mn-MN" sz="2400" b="1" dirty="0" smtClean="0">
                <a:solidFill>
                  <a:srgbClr val="C00000"/>
                </a:solidFill>
                <a:latin typeface="Times New Roman" pitchFamily="18" charset="0"/>
                <a:cs typeface="Times New Roman" pitchFamily="18" charset="0"/>
              </a:rPr>
              <a:t>Утас: 26 16 59</a:t>
            </a:r>
          </a:p>
          <a:p>
            <a:pPr algn="r">
              <a:buNone/>
            </a:pPr>
            <a:endParaRPr lang="en-US" sz="2400" b="1" dirty="0" smtClean="0">
              <a:solidFill>
                <a:srgbClr val="C00000"/>
              </a:solidFill>
              <a:latin typeface="Times New Roman" pitchFamily="18" charset="0"/>
              <a:cs typeface="Times New Roman" pitchFamily="18" charset="0"/>
            </a:endParaRPr>
          </a:p>
          <a:p>
            <a:pPr algn="r">
              <a:buNone/>
            </a:pPr>
            <a:r>
              <a:rPr lang="en-US" sz="2400" b="1" dirty="0" smtClean="0">
                <a:solidFill>
                  <a:srgbClr val="C00000"/>
                </a:solidFill>
                <a:latin typeface="Times New Roman" pitchFamily="18" charset="0"/>
                <a:cs typeface="Times New Roman" pitchFamily="18" charset="0"/>
              </a:rPr>
              <a:t>Web site</a:t>
            </a:r>
            <a:r>
              <a:rPr lang="mn-MN" sz="2400" b="1" dirty="0" smtClean="0">
                <a:solidFill>
                  <a:srgbClr val="C00000"/>
                </a:solidFill>
                <a:latin typeface="Times New Roman" pitchFamily="18" charset="0"/>
                <a:cs typeface="Times New Roman" pitchFamily="18" charset="0"/>
              </a:rPr>
              <a:t>:</a:t>
            </a:r>
            <a:r>
              <a:rPr lang="en-US"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hlinkClick r:id="rId6"/>
              </a:rPr>
              <a:t>www.frc.gov.mn</a:t>
            </a:r>
            <a:endParaRPr lang="mn-MN" sz="2400" b="1" dirty="0" smtClean="0">
              <a:solidFill>
                <a:srgbClr val="C00000"/>
              </a:solidFill>
              <a:latin typeface="Times New Roman" pitchFamily="18" charset="0"/>
              <a:cs typeface="Times New Roman" pitchFamily="18" charset="0"/>
            </a:endParaRPr>
          </a:p>
          <a:p>
            <a:pPr algn="ctr"/>
            <a:r>
              <a:rPr lang="mn-MN"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050" name="AutoShape 2"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Battsetseg\Downloads\Picture2.png"/>
          <p:cNvPicPr>
            <a:picLocks noChangeAspect="1" noChangeArrowheads="1"/>
          </p:cNvPicPr>
          <p:nvPr/>
        </p:nvPicPr>
        <p:blipFill>
          <a:blip r:embed="rId2" cstate="print"/>
          <a:srcRect/>
          <a:stretch>
            <a:fillRect/>
          </a:stretch>
        </p:blipFill>
        <p:spPr bwMode="auto">
          <a:xfrm>
            <a:off x="0" y="228600"/>
            <a:ext cx="9130652" cy="6858000"/>
          </a:xfrm>
          <a:prstGeom prst="rect">
            <a:avLst/>
          </a:prstGeom>
          <a:noFill/>
        </p:spPr>
      </p:pic>
      <p:sp>
        <p:nvSpPr>
          <p:cNvPr id="9" name="TextBox 8"/>
          <p:cNvSpPr txBox="1"/>
          <p:nvPr/>
        </p:nvSpPr>
        <p:spPr>
          <a:xfrm>
            <a:off x="571472" y="370447"/>
            <a:ext cx="6929486" cy="584775"/>
          </a:xfrm>
          <a:prstGeom prst="rect">
            <a:avLst/>
          </a:prstGeom>
          <a:noFill/>
        </p:spPr>
        <p:txBody>
          <a:bodyPr wrap="square" rtlCol="0">
            <a:spAutoFit/>
          </a:bodyPr>
          <a:lstStyle/>
          <a:p>
            <a:pPr marL="457200" indent="-457200" algn="ctr"/>
            <a:r>
              <a:rPr lang="mn-MN" sz="3200" b="1" i="1" dirty="0" smtClean="0">
                <a:solidFill>
                  <a:srgbClr val="C00000"/>
                </a:solidFill>
                <a:latin typeface="Times New Roman" pitchFamily="18" charset="0"/>
                <a:cs typeface="Times New Roman" pitchFamily="18" charset="0"/>
              </a:rPr>
              <a:t>              Гадаад орны туршлага</a:t>
            </a:r>
          </a:p>
        </p:txBody>
      </p:sp>
      <p:sp>
        <p:nvSpPr>
          <p:cNvPr id="11" name="Text Placeholder 3"/>
          <p:cNvSpPr txBox="1">
            <a:spLocks/>
          </p:cNvSpPr>
          <p:nvPr/>
        </p:nvSpPr>
        <p:spPr>
          <a:xfrm>
            <a:off x="71406" y="1142985"/>
            <a:ext cx="2857520" cy="42862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mn-MN" sz="2000" b="1" dirty="0" smtClean="0">
                <a:latin typeface="Times New Roman" pitchFamily="18" charset="0"/>
                <a:cs typeface="Times New Roman" pitchFamily="18" charset="0"/>
              </a:rPr>
              <a:t>ЛОНДОН</a:t>
            </a:r>
            <a:endParaRPr lang="en-US" sz="2000" b="1" dirty="0" smtClean="0">
              <a:latin typeface="Times New Roman" pitchFamily="18" charset="0"/>
              <a:cs typeface="Times New Roman" pitchFamily="18" charset="0"/>
            </a:endParaRPr>
          </a:p>
        </p:txBody>
      </p:sp>
      <p:sp>
        <p:nvSpPr>
          <p:cNvPr id="12" name="Content Placeholder 4"/>
          <p:cNvSpPr txBox="1">
            <a:spLocks/>
          </p:cNvSpPr>
          <p:nvPr/>
        </p:nvSpPr>
        <p:spPr>
          <a:xfrm>
            <a:off x="0" y="1571612"/>
            <a:ext cx="2928926" cy="5286387"/>
          </a:xfrm>
          <a:prstGeom prst="rect">
            <a:avLst/>
          </a:prstGeom>
          <a:ln/>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pPr>
            <a:r>
              <a:rPr lang="mn-MN" sz="1600" dirty="0" smtClean="0">
                <a:latin typeface="Times New Roman" pitchFamily="18" charset="0"/>
                <a:cs typeface="Times New Roman" pitchFamily="18" charset="0"/>
              </a:rPr>
              <a:t>Английн санхүүгийн хяналтын хороо нь хөрөнгө оруулагч, үйлчлүүлэгчийн эрхийг хамгаалах, шударга өрсөлдөөнийг дэмжих зэрэг үндсэн үүрэгтэй.</a:t>
            </a:r>
          </a:p>
          <a:p>
            <a:pPr lvl="0">
              <a:spcBef>
                <a:spcPts val="0"/>
              </a:spcBef>
            </a:pPr>
            <a:r>
              <a:rPr lang="mn-MN" sz="1600" dirty="0" smtClean="0">
                <a:latin typeface="Times New Roman" pitchFamily="18" charset="0"/>
                <a:cs typeface="Times New Roman" pitchFamily="18" charset="0"/>
              </a:rPr>
              <a:t>Хувьцаа, үнэт цаасыг бүртгэх, бүртгэлтэй компаниудын мэдээллийн ил тод байдалд хяналт тавих зэрэг чиг үүргийг Лондонгийн хөрөнгийн бирж гүйцэтгэдэг.</a:t>
            </a:r>
          </a:p>
          <a:p>
            <a:pPr lvl="0">
              <a:spcBef>
                <a:spcPts val="0"/>
              </a:spcBef>
            </a:pPr>
            <a:r>
              <a:rPr lang="mn-MN" sz="1600" dirty="0" smtClean="0">
                <a:latin typeface="Times New Roman" pitchFamily="18" charset="0"/>
                <a:cs typeface="Times New Roman" pitchFamily="18" charset="0"/>
              </a:rPr>
              <a:t>Лондонгийн хөрөнгийн биржийн </a:t>
            </a:r>
            <a:r>
              <a:rPr lang="en-US" sz="1600" dirty="0" smtClean="0">
                <a:latin typeface="Times New Roman" pitchFamily="18" charset="0"/>
                <a:cs typeface="Times New Roman" pitchFamily="18" charset="0"/>
                <a:hlinkClick r:id="rId3"/>
              </a:rPr>
              <a:t>www.londonstockexchange.com</a:t>
            </a:r>
            <a:r>
              <a:rPr lang="mn-MN" sz="1600" dirty="0" smtClean="0">
                <a:latin typeface="Times New Roman" pitchFamily="18" charset="0"/>
                <a:cs typeface="Times New Roman" pitchFamily="18" charset="0"/>
              </a:rPr>
              <a:t> сайтаар бүртгэлтэй компаниудын мэдээлэл нийтэд тогтмол, шинэчлэгдэж хүрдэг байна.</a:t>
            </a:r>
            <a:endParaRPr lang="en-US" sz="1600" dirty="0" smtClean="0">
              <a:latin typeface="Times New Roman" pitchFamily="18" charset="0"/>
              <a:cs typeface="Times New Roman" pitchFamily="18" charset="0"/>
            </a:endParaRPr>
          </a:p>
          <a:p>
            <a:pPr>
              <a:spcBef>
                <a:spcPts val="0"/>
              </a:spcBef>
            </a:pPr>
            <a:endParaRPr lang="mn-MN" sz="1600" dirty="0" smtClean="0">
              <a:latin typeface="Times New Roman" pitchFamily="18" charset="0"/>
              <a:cs typeface="Times New Roman" pitchFamily="18" charset="0"/>
            </a:endParaRPr>
          </a:p>
          <a:p>
            <a:endParaRPr lang="mn-MN" sz="2000" dirty="0" smtClean="0">
              <a:latin typeface="Times New Roman" pitchFamily="18" charset="0"/>
              <a:cs typeface="Times New Roman" pitchFamily="18" charset="0"/>
            </a:endParaRPr>
          </a:p>
          <a:p>
            <a:pPr marL="457200" indent="-457200">
              <a:buNone/>
            </a:pPr>
            <a:endParaRPr lang="mn-MN" sz="1400" dirty="0" smtClean="0">
              <a:latin typeface="Times New Roman" pitchFamily="18" charset="0"/>
              <a:cs typeface="Times New Roman" pitchFamily="18" charset="0"/>
            </a:endParaRPr>
          </a:p>
          <a:p>
            <a:pPr marL="457200" indent="-457200">
              <a:buFontTx/>
              <a:buAutoNum type="arabicParenR"/>
            </a:pPr>
            <a:endParaRPr lang="en-US" sz="1400" dirty="0" smtClean="0">
              <a:latin typeface="Times New Roman" pitchFamily="18" charset="0"/>
              <a:cs typeface="Times New Roman" pitchFamily="18" charset="0"/>
            </a:endParaRPr>
          </a:p>
        </p:txBody>
      </p:sp>
      <p:sp>
        <p:nvSpPr>
          <p:cNvPr id="15" name="Text Placeholder 3"/>
          <p:cNvSpPr txBox="1">
            <a:spLocks/>
          </p:cNvSpPr>
          <p:nvPr/>
        </p:nvSpPr>
        <p:spPr>
          <a:xfrm>
            <a:off x="2928926" y="1142985"/>
            <a:ext cx="3086064" cy="42862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mn-MN" sz="2000" b="1" dirty="0" smtClean="0">
                <a:latin typeface="Times New Roman" pitchFamily="18" charset="0"/>
                <a:cs typeface="Times New Roman" pitchFamily="18" charset="0"/>
              </a:rPr>
              <a:t>	ТОКИО	</a:t>
            </a:r>
            <a:endParaRPr lang="en-US" sz="2000" b="1" dirty="0" smtClean="0">
              <a:latin typeface="Times New Roman" pitchFamily="18" charset="0"/>
              <a:cs typeface="Times New Roman" pitchFamily="18" charset="0"/>
            </a:endParaRPr>
          </a:p>
        </p:txBody>
      </p:sp>
      <p:sp>
        <p:nvSpPr>
          <p:cNvPr id="16" name="Content Placeholder 4"/>
          <p:cNvSpPr txBox="1">
            <a:spLocks/>
          </p:cNvSpPr>
          <p:nvPr/>
        </p:nvSpPr>
        <p:spPr>
          <a:xfrm>
            <a:off x="2928926" y="1571612"/>
            <a:ext cx="3086064" cy="5286387"/>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mn-MN" sz="1600" dirty="0" smtClean="0">
                <a:latin typeface="Times New Roman" pitchFamily="18" charset="0"/>
                <a:cs typeface="Times New Roman" pitchFamily="18" charset="0"/>
              </a:rPr>
              <a:t>Японы Санхүүгийн үйлчилгээний хороо нь хөрөнгийн зах зээлийн зохицуулалтын бодлого дүрэм журмыг тодорхойлох, үнэт цаасыг бүртгэх, эрүүгийн шинжтэй гэмт үйлдлүүдийг мөрдөн шалгах бүрэн эрхийг хэрэгжүүлдэг.</a:t>
            </a:r>
          </a:p>
          <a:p>
            <a:pPr>
              <a:spcBef>
                <a:spcPts val="0"/>
              </a:spcBef>
            </a:pPr>
            <a:r>
              <a:rPr lang="mn-MN" sz="1600" dirty="0" smtClean="0">
                <a:latin typeface="Times New Roman" pitchFamily="18" charset="0"/>
                <a:cs typeface="Times New Roman" pitchFamily="18" charset="0"/>
              </a:rPr>
              <a:t>Токиогийн хөрөнгийн бирж нь ХК-ийн мэдээллийн ид тод байдалд хяналт тавьдаг. </a:t>
            </a:r>
          </a:p>
          <a:p>
            <a:pPr>
              <a:spcBef>
                <a:spcPts val="0"/>
              </a:spcBef>
            </a:pPr>
            <a:r>
              <a:rPr lang="mn-MN" sz="1600" dirty="0" smtClean="0">
                <a:latin typeface="Times New Roman" pitchFamily="18" charset="0"/>
                <a:cs typeface="Times New Roman" pitchFamily="18" charset="0"/>
              </a:rPr>
              <a:t>Токиогийн хөрөнгийн биржийн </a:t>
            </a:r>
            <a:r>
              <a:rPr lang="en-US" sz="1600" dirty="0" smtClean="0">
                <a:latin typeface="Times New Roman" pitchFamily="18" charset="0"/>
                <a:cs typeface="Times New Roman" pitchFamily="18" charset="0"/>
                <a:hlinkClick r:id="rId4"/>
              </a:rPr>
              <a:t>www.jpx.co.jp</a:t>
            </a:r>
            <a:r>
              <a:rPr lang="mn-MN" sz="1600" dirty="0" smtClean="0">
                <a:latin typeface="Times New Roman" pitchFamily="18" charset="0"/>
                <a:cs typeface="Times New Roman" pitchFamily="18" charset="0"/>
                <a:hlinkClick r:id="rId4"/>
              </a:rPr>
              <a:t>-аар</a:t>
            </a:r>
            <a:r>
              <a:rPr lang="mn-MN" sz="1600" dirty="0" smtClean="0">
                <a:latin typeface="Times New Roman" pitchFamily="18" charset="0"/>
                <a:cs typeface="Times New Roman" pitchFamily="18" charset="0"/>
              </a:rPr>
              <a:t> бүртгэлтэй ХК-иудын мэдээллийг албан ёсоор нийтэд хүргэх ба ХК-иуд мөн өөрийн цахим хуудсаар мэдээллийг нийтэд хүргэдэг</a:t>
            </a:r>
          </a:p>
          <a:p>
            <a:pPr>
              <a:spcBef>
                <a:spcPts val="0"/>
              </a:spcBef>
            </a:pPr>
            <a:endParaRPr lang="mn-MN" sz="1600" dirty="0" smtClean="0">
              <a:latin typeface="Times New Roman" pitchFamily="18" charset="0"/>
              <a:cs typeface="Times New Roman" pitchFamily="18" charset="0"/>
            </a:endParaRPr>
          </a:p>
          <a:p>
            <a:endParaRPr lang="mn-MN" sz="2000" dirty="0" smtClean="0">
              <a:latin typeface="Times New Roman" pitchFamily="18" charset="0"/>
              <a:cs typeface="Times New Roman" pitchFamily="18" charset="0"/>
            </a:endParaRPr>
          </a:p>
          <a:p>
            <a:pPr marL="457200" indent="-457200">
              <a:buNone/>
            </a:pPr>
            <a:endParaRPr lang="mn-MN" sz="1400" dirty="0" smtClean="0">
              <a:latin typeface="Times New Roman" pitchFamily="18" charset="0"/>
              <a:cs typeface="Times New Roman" pitchFamily="18" charset="0"/>
            </a:endParaRPr>
          </a:p>
          <a:p>
            <a:pPr marL="457200" indent="-457200">
              <a:buFontTx/>
              <a:buAutoNum type="arabicParenR"/>
            </a:pPr>
            <a:endParaRPr lang="en-US" sz="1400" dirty="0" smtClean="0">
              <a:latin typeface="Times New Roman" pitchFamily="18" charset="0"/>
              <a:cs typeface="Times New Roman" pitchFamily="18" charset="0"/>
            </a:endParaRPr>
          </a:p>
        </p:txBody>
      </p:sp>
      <p:sp>
        <p:nvSpPr>
          <p:cNvPr id="17" name="Text Placeholder 3"/>
          <p:cNvSpPr txBox="1">
            <a:spLocks/>
          </p:cNvSpPr>
          <p:nvPr/>
        </p:nvSpPr>
        <p:spPr>
          <a:xfrm>
            <a:off x="6000760" y="1142985"/>
            <a:ext cx="3086064" cy="42862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mn-MN" sz="2000" dirty="0" smtClean="0">
                <a:latin typeface="Times New Roman" pitchFamily="18" charset="0"/>
                <a:cs typeface="Times New Roman" pitchFamily="18" charset="0"/>
              </a:rPr>
              <a:t>	 </a:t>
            </a:r>
            <a:r>
              <a:rPr lang="mn-MN" sz="2000" b="1" dirty="0" smtClean="0">
                <a:latin typeface="Times New Roman" pitchFamily="18" charset="0"/>
                <a:cs typeface="Times New Roman" pitchFamily="18" charset="0"/>
              </a:rPr>
              <a:t>ХОНГ КОНГ</a:t>
            </a:r>
            <a:endParaRPr lang="en-US" sz="2000" b="1" dirty="0" smtClean="0">
              <a:latin typeface="Times New Roman" pitchFamily="18" charset="0"/>
              <a:cs typeface="Times New Roman" pitchFamily="18" charset="0"/>
            </a:endParaRPr>
          </a:p>
        </p:txBody>
      </p:sp>
      <p:sp>
        <p:nvSpPr>
          <p:cNvPr id="18" name="Content Placeholder 4"/>
          <p:cNvSpPr txBox="1">
            <a:spLocks/>
          </p:cNvSpPr>
          <p:nvPr/>
        </p:nvSpPr>
        <p:spPr>
          <a:xfrm>
            <a:off x="6000760" y="1571612"/>
            <a:ext cx="3086064" cy="5286387"/>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mn-MN" sz="1600" dirty="0" smtClean="0">
                <a:latin typeface="Times New Roman" pitchFamily="18" charset="0"/>
                <a:cs typeface="Times New Roman" pitchFamily="18" charset="0"/>
              </a:rPr>
              <a:t>Хонг Конгийн Хөрөнгийн бирж нь ХК-иудын үйл ажиллагаа, мэдээллийн нээлттэй ил тод байдалд хяналт тавьж ажилладаг</a:t>
            </a:r>
            <a:r>
              <a:rPr lang="mn-MN" sz="1600" dirty="0" smtClean="0"/>
              <a:t>. </a:t>
            </a:r>
          </a:p>
          <a:p>
            <a:pPr>
              <a:spcBef>
                <a:spcPts val="0"/>
              </a:spcBef>
            </a:pPr>
            <a:r>
              <a:rPr lang="mn-MN" sz="1600" dirty="0" smtClean="0">
                <a:latin typeface="Times New Roman" pitchFamily="18" charset="0"/>
                <a:cs typeface="Times New Roman" pitchFamily="18" charset="0"/>
              </a:rPr>
              <a:t>Үнэт цаас фьючерсийн хороо нь санхүүгийн хэрэгсэлийг бүртгэх, арилжаалах зөвшөөрөл олгох, зах зээл дээрх томоохон зөрчил, дотоод мэдээлэл, манипуляцыг хянах, бодлого, дүрэм журмыг тогтоодог. </a:t>
            </a:r>
          </a:p>
          <a:p>
            <a:pPr>
              <a:spcBef>
                <a:spcPts val="0"/>
              </a:spcBef>
            </a:pPr>
            <a:r>
              <a:rPr lang="mn-MN" sz="1600" dirty="0" smtClean="0">
                <a:latin typeface="Times New Roman" pitchFamily="18" charset="0"/>
                <a:cs typeface="Times New Roman" pitchFamily="18" charset="0"/>
              </a:rPr>
              <a:t>Хонг Конгийн хөрөнгийн биржийн </a:t>
            </a:r>
            <a:r>
              <a:rPr lang="en-US" sz="1600" u="sng" dirty="0" smtClean="0">
                <a:latin typeface="Times New Roman" pitchFamily="18" charset="0"/>
                <a:cs typeface="Times New Roman" pitchFamily="18" charset="0"/>
                <a:hlinkClick r:id="rId5"/>
              </a:rPr>
              <a:t>www.hkexnews.hk</a:t>
            </a:r>
            <a:r>
              <a:rPr lang="mn-MN" sz="1600" u="sng" dirty="0" smtClean="0">
                <a:latin typeface="Times New Roman" pitchFamily="18" charset="0"/>
                <a:cs typeface="Times New Roman" pitchFamily="18" charset="0"/>
                <a:hlinkClick r:id="rId5"/>
              </a:rPr>
              <a:t>-аар</a:t>
            </a:r>
            <a:r>
              <a:rPr lang="mn-MN" sz="1600" dirty="0" smtClean="0">
                <a:latin typeface="Times New Roman" pitchFamily="18" charset="0"/>
                <a:cs typeface="Times New Roman" pitchFamily="18" charset="0"/>
              </a:rPr>
              <a:t> бүртгэлтэй компаниудын мэдээллийг албан ёсоор нийтэд хүргэдэг</a:t>
            </a:r>
          </a:p>
          <a:p>
            <a:pPr marL="457200" indent="-457200">
              <a:buNone/>
            </a:pPr>
            <a:endParaRPr lang="mn-MN" sz="1400" dirty="0" smtClean="0">
              <a:latin typeface="Times New Roman" pitchFamily="18" charset="0"/>
              <a:cs typeface="Times New Roman" pitchFamily="18" charset="0"/>
            </a:endParaRPr>
          </a:p>
          <a:p>
            <a:pPr marL="457200" indent="-457200">
              <a:buFontTx/>
              <a:buAutoNum type="arabicParenR"/>
            </a:pPr>
            <a:endParaRPr lang="en-US" sz="1400" dirty="0" smtClean="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fld id="{F34A7283-3D61-40EC-85B9-6DED58ADABFA}"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050" name="AutoShape 2"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Battsetseg\Downloads\Picture2.png"/>
          <p:cNvPicPr>
            <a:picLocks noChangeAspect="1" noChangeArrowheads="1"/>
          </p:cNvPicPr>
          <p:nvPr/>
        </p:nvPicPr>
        <p:blipFill>
          <a:blip r:embed="rId2" cstate="print"/>
          <a:srcRect/>
          <a:stretch>
            <a:fillRect/>
          </a:stretch>
        </p:blipFill>
        <p:spPr bwMode="auto">
          <a:xfrm>
            <a:off x="13348" y="76200"/>
            <a:ext cx="9130652" cy="6858000"/>
          </a:xfrm>
          <a:prstGeom prst="rect">
            <a:avLst/>
          </a:prstGeom>
          <a:noFill/>
        </p:spPr>
      </p:pic>
      <p:sp>
        <p:nvSpPr>
          <p:cNvPr id="9" name="TextBox 8"/>
          <p:cNvSpPr txBox="1"/>
          <p:nvPr/>
        </p:nvSpPr>
        <p:spPr>
          <a:xfrm>
            <a:off x="571472" y="370447"/>
            <a:ext cx="6057928" cy="584775"/>
          </a:xfrm>
          <a:prstGeom prst="rect">
            <a:avLst/>
          </a:prstGeom>
          <a:noFill/>
        </p:spPr>
        <p:txBody>
          <a:bodyPr wrap="square" rtlCol="0">
            <a:spAutoFit/>
          </a:bodyPr>
          <a:lstStyle/>
          <a:p>
            <a:pPr algn="r"/>
            <a:r>
              <a:rPr lang="mn-MN" sz="3200" b="1" i="1" dirty="0" smtClean="0">
                <a:solidFill>
                  <a:srgbClr val="C00000"/>
                </a:solidFill>
                <a:latin typeface="Times New Roman" pitchFamily="18" charset="0"/>
                <a:cs typeface="Times New Roman" pitchFamily="18" charset="0"/>
              </a:rPr>
              <a:t>Гадаад орны туршлага</a:t>
            </a:r>
            <a:endParaRPr lang="en-US" sz="3200" dirty="0">
              <a:latin typeface="Times New Roman" pitchFamily="18" charset="0"/>
              <a:cs typeface="Times New Roman" pitchFamily="18" charset="0"/>
            </a:endParaRPr>
          </a:p>
        </p:txBody>
      </p:sp>
      <p:graphicFrame>
        <p:nvGraphicFramePr>
          <p:cNvPr id="14" name="Table 13"/>
          <p:cNvGraphicFramePr>
            <a:graphicFrameLocks noGrp="1"/>
          </p:cNvGraphicFramePr>
          <p:nvPr>
            <p:extLst>
              <p:ext uri="{D42A27DB-BD31-4B8C-83A1-F6EECF244321}">
                <p14:modId xmlns="" xmlns:p14="http://schemas.microsoft.com/office/powerpoint/2010/main" val="310678351"/>
              </p:ext>
            </p:extLst>
          </p:nvPr>
        </p:nvGraphicFramePr>
        <p:xfrm>
          <a:off x="71406" y="1928802"/>
          <a:ext cx="8929718" cy="4891593"/>
        </p:xfrm>
        <a:graphic>
          <a:graphicData uri="http://schemas.openxmlformats.org/drawingml/2006/table">
            <a:tbl>
              <a:tblPr/>
              <a:tblGrid>
                <a:gridCol w="6100794"/>
                <a:gridCol w="1066800"/>
                <a:gridCol w="990600"/>
                <a:gridCol w="771524"/>
              </a:tblGrid>
              <a:tr h="52398">
                <a:tc>
                  <a:txBody>
                    <a:bodyPr/>
                    <a:lstStyle/>
                    <a:p>
                      <a:pPr algn="ctr" fontAlgn="auto"/>
                      <a:r>
                        <a:rPr lang="mn-MN" sz="1400" b="0" i="0" u="none" strike="noStrike" dirty="0" smtClean="0">
                          <a:solidFill>
                            <a:srgbClr val="000000"/>
                          </a:solidFill>
                          <a:effectLst/>
                          <a:latin typeface="Times New Roman" pitchFamily="18" charset="0"/>
                          <a:cs typeface="Times New Roman" pitchFamily="18" charset="0"/>
                        </a:rPr>
                        <a:t>Мэдээлэлүүд</a:t>
                      </a:r>
                      <a:r>
                        <a:rPr lang="mn-MN" sz="1400" b="0" i="0" u="none" strike="noStrike" baseline="0" dirty="0" smtClean="0">
                          <a:solidFill>
                            <a:srgbClr val="000000"/>
                          </a:solidFill>
                          <a:effectLst/>
                          <a:latin typeface="Times New Roman" pitchFamily="18" charset="0"/>
                          <a:cs typeface="Times New Roman" pitchFamily="18" charset="0"/>
                        </a:rPr>
                        <a:t> </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mn-MN" sz="1400" b="0" i="0" u="none" strike="noStrike" dirty="0">
                          <a:solidFill>
                            <a:srgbClr val="000000"/>
                          </a:solidFill>
                          <a:effectLst/>
                          <a:latin typeface="Times New Roman" pitchFamily="18" charset="0"/>
                          <a:cs typeface="Times New Roman" pitchFamily="18" charset="0"/>
                        </a:rPr>
                        <a:t>Токио </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mn-MN" sz="1400" b="0" i="0" u="none" strike="noStrike" dirty="0">
                          <a:solidFill>
                            <a:srgbClr val="000000"/>
                          </a:solidFill>
                          <a:effectLst/>
                          <a:latin typeface="Times New Roman" pitchFamily="18" charset="0"/>
                          <a:cs typeface="Times New Roman" pitchFamily="18" charset="0"/>
                        </a:rPr>
                        <a:t>Хонг Конг</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mn-MN" sz="1400" b="0" i="0" u="none" strike="noStrike" dirty="0">
                          <a:solidFill>
                            <a:srgbClr val="000000"/>
                          </a:solidFill>
                          <a:effectLst/>
                          <a:latin typeface="Times New Roman" pitchFamily="18" charset="0"/>
                          <a:cs typeface="Times New Roman" pitchFamily="18" charset="0"/>
                        </a:rPr>
                        <a:t>Лондон</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b"/>
                      <a:r>
                        <a:rPr lang="mn-MN" sz="1400" b="0" i="0" u="none" strike="noStrike" dirty="0">
                          <a:solidFill>
                            <a:srgbClr val="000000"/>
                          </a:solidFill>
                          <a:effectLst/>
                          <a:latin typeface="Times New Roman" pitchFamily="18" charset="0"/>
                          <a:cs typeface="Times New Roman" pitchFamily="18" charset="0"/>
                        </a:rPr>
                        <a:t>Нийт гаргасан </a:t>
                      </a:r>
                      <a:r>
                        <a:rPr lang="mn-MN" sz="1400" b="0" i="0" u="none" strike="noStrike" dirty="0" smtClean="0">
                          <a:solidFill>
                            <a:srgbClr val="000000"/>
                          </a:solidFill>
                          <a:effectLst/>
                          <a:latin typeface="Times New Roman" pitchFamily="18" charset="0"/>
                          <a:cs typeface="Times New Roman" pitchFamily="18" charset="0"/>
                        </a:rPr>
                        <a:t>хувьцаа талаарх мэдээлэл </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b"/>
                      <a:r>
                        <a:rPr lang="mn-MN" sz="1400" b="0" i="0" u="none" strike="noStrike" dirty="0">
                          <a:solidFill>
                            <a:srgbClr val="000000"/>
                          </a:solidFill>
                          <a:effectLst/>
                          <a:latin typeface="Times New Roman" pitchFamily="18" charset="0"/>
                          <a:cs typeface="Times New Roman" pitchFamily="18" charset="0"/>
                        </a:rPr>
                        <a:t>Хөрөнгө, </a:t>
                      </a:r>
                      <a:r>
                        <a:rPr lang="mn-MN" sz="1400" b="0" i="0" u="none" strike="noStrike" dirty="0" smtClean="0">
                          <a:solidFill>
                            <a:srgbClr val="000000"/>
                          </a:solidFill>
                          <a:effectLst/>
                          <a:latin typeface="Times New Roman" pitchFamily="18" charset="0"/>
                          <a:cs typeface="Times New Roman" pitchFamily="18" charset="0"/>
                        </a:rPr>
                        <a:t>ашиг, алдагдлын</a:t>
                      </a:r>
                      <a:r>
                        <a:rPr lang="mn-MN" sz="1400" b="0" i="0" u="none" strike="noStrike" baseline="0" dirty="0" smtClean="0">
                          <a:solidFill>
                            <a:srgbClr val="000000"/>
                          </a:solidFill>
                          <a:effectLst/>
                          <a:latin typeface="Times New Roman" pitchFamily="18" charset="0"/>
                          <a:cs typeface="Times New Roman" pitchFamily="18" charset="0"/>
                        </a:rPr>
                        <a:t> талаарх мэдээлэл</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 </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 </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b"/>
                      <a:r>
                        <a:rPr lang="ru-RU" sz="1400" b="0" i="0" u="none" strike="noStrike" dirty="0">
                          <a:solidFill>
                            <a:srgbClr val="000000"/>
                          </a:solidFill>
                          <a:effectLst/>
                          <a:latin typeface="Times New Roman" pitchFamily="18" charset="0"/>
                          <a:cs typeface="Times New Roman" pitchFamily="18" charset="0"/>
                        </a:rPr>
                        <a:t>Хувьцаа эргүүлэн худалдан авах </a:t>
                      </a:r>
                      <a:r>
                        <a:rPr lang="ru-RU" sz="1400" b="0" i="0" u="none" strike="noStrike" dirty="0" smtClean="0">
                          <a:solidFill>
                            <a:srgbClr val="000000"/>
                          </a:solidFill>
                          <a:effectLst/>
                          <a:latin typeface="Times New Roman" pitchFamily="18" charset="0"/>
                          <a:cs typeface="Times New Roman" pitchFamily="18" charset="0"/>
                        </a:rPr>
                        <a:t>санал </a:t>
                      </a:r>
                      <a:endParaRPr lang="ru-RU"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b"/>
                      <a:r>
                        <a:rPr lang="mn-MN" sz="1400" b="0" i="0" u="none" strike="noStrike" dirty="0" smtClean="0">
                          <a:solidFill>
                            <a:srgbClr val="000000"/>
                          </a:solidFill>
                          <a:effectLst/>
                          <a:latin typeface="Times New Roman" pitchFamily="18" charset="0"/>
                          <a:cs typeface="Times New Roman" pitchFamily="18" charset="0"/>
                        </a:rPr>
                        <a:t>Хувьцаа</a:t>
                      </a:r>
                      <a:r>
                        <a:rPr lang="mn-MN" sz="1400" b="0" i="0" u="none" strike="noStrike" baseline="0" dirty="0" smtClean="0">
                          <a:solidFill>
                            <a:srgbClr val="000000"/>
                          </a:solidFill>
                          <a:effectLst/>
                          <a:latin typeface="Times New Roman" pitchFamily="18" charset="0"/>
                          <a:cs typeface="Times New Roman" pitchFamily="18" charset="0"/>
                        </a:rPr>
                        <a:t> хуваах, нэгтгэхтэй холбоотой мэдээлэл</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b"/>
                      <a:r>
                        <a:rPr lang="mn-MN" sz="1400" b="0" i="0" u="none" strike="noStrike" dirty="0">
                          <a:solidFill>
                            <a:srgbClr val="000000"/>
                          </a:solidFill>
                          <a:effectLst/>
                          <a:latin typeface="Times New Roman" pitchFamily="18" charset="0"/>
                          <a:cs typeface="Times New Roman" pitchFamily="18" charset="0"/>
                        </a:rPr>
                        <a:t>Хувьцааны </a:t>
                      </a:r>
                      <a:r>
                        <a:rPr lang="mn-MN" sz="1400" b="0" i="0" u="none" strike="noStrike" dirty="0" smtClean="0">
                          <a:solidFill>
                            <a:srgbClr val="000000"/>
                          </a:solidFill>
                          <a:effectLst/>
                          <a:latin typeface="Times New Roman" pitchFamily="18" charset="0"/>
                          <a:cs typeface="Times New Roman" pitchFamily="18" charset="0"/>
                        </a:rPr>
                        <a:t>опционы</a:t>
                      </a:r>
                      <a:r>
                        <a:rPr lang="mn-MN" sz="1400" b="0" i="0" u="none" strike="noStrike" baseline="0" dirty="0" smtClean="0">
                          <a:solidFill>
                            <a:srgbClr val="000000"/>
                          </a:solidFill>
                          <a:effectLst/>
                          <a:latin typeface="Times New Roman" pitchFamily="18" charset="0"/>
                          <a:cs typeface="Times New Roman" pitchFamily="18" charset="0"/>
                        </a:rPr>
                        <a:t> талаар</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b"/>
                      <a:r>
                        <a:rPr lang="mn-MN" sz="1400" b="0" i="0" u="none" strike="noStrike" dirty="0" smtClean="0">
                          <a:solidFill>
                            <a:srgbClr val="000000"/>
                          </a:solidFill>
                          <a:effectLst/>
                          <a:latin typeface="Times New Roman" pitchFamily="18" charset="0"/>
                          <a:cs typeface="Times New Roman" pitchFamily="18" charset="0"/>
                        </a:rPr>
                        <a:t>Ногдол  ашгийн</a:t>
                      </a:r>
                      <a:r>
                        <a:rPr lang="mn-MN" sz="1400" b="0" i="0" u="none" strike="noStrike" baseline="0" dirty="0" smtClean="0">
                          <a:solidFill>
                            <a:srgbClr val="000000"/>
                          </a:solidFill>
                          <a:effectLst/>
                          <a:latin typeface="Times New Roman" pitchFamily="18" charset="0"/>
                          <a:cs typeface="Times New Roman" pitchFamily="18" charset="0"/>
                        </a:rPr>
                        <a:t> бодлого, ногдол ашгийн талаарх мэдээлэл</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 </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ru-RU" sz="1400" b="0" i="0" u="none" strike="noStrike" dirty="0">
                          <a:solidFill>
                            <a:srgbClr val="000000"/>
                          </a:solidFill>
                          <a:effectLst/>
                          <a:latin typeface="Times New Roman" pitchFamily="18" charset="0"/>
                          <a:cs typeface="Times New Roman" pitchFamily="18" charset="0"/>
                        </a:rPr>
                        <a:t>Бизнесийг бүхэлд нь болон хэсэгчлэн худалдан авах </a:t>
                      </a:r>
                      <a:r>
                        <a:rPr lang="ru-RU" sz="1400" b="0" i="0" u="none" strike="noStrike" dirty="0" smtClean="0">
                          <a:solidFill>
                            <a:srgbClr val="000000"/>
                          </a:solidFill>
                          <a:effectLst/>
                          <a:latin typeface="Times New Roman" pitchFamily="18" charset="0"/>
                          <a:cs typeface="Times New Roman" pitchFamily="18" charset="0"/>
                        </a:rPr>
                        <a:t>санал</a:t>
                      </a:r>
                      <a:r>
                        <a:rPr lang="mn-MN" sz="1400" b="0" i="0" u="none" strike="noStrike" dirty="0" smtClean="0">
                          <a:solidFill>
                            <a:srgbClr val="000000"/>
                          </a:solidFill>
                          <a:effectLst/>
                          <a:latin typeface="Times New Roman" pitchFamily="18" charset="0"/>
                          <a:cs typeface="Times New Roman" pitchFamily="18" charset="0"/>
                        </a:rPr>
                        <a:t> /</a:t>
                      </a:r>
                      <a:r>
                        <a:rPr lang="en-US" sz="1400" b="0" i="0" u="none" strike="noStrike" dirty="0" smtClean="0">
                          <a:solidFill>
                            <a:srgbClr val="000000"/>
                          </a:solidFill>
                          <a:effectLst/>
                          <a:latin typeface="Times New Roman" pitchFamily="18" charset="0"/>
                          <a:cs typeface="Times New Roman" pitchFamily="18" charset="0"/>
                        </a:rPr>
                        <a:t>M/A</a:t>
                      </a:r>
                      <a:r>
                        <a:rPr lang="mn-MN" sz="1400" b="0" i="0" u="none" strike="noStrike" dirty="0" smtClean="0">
                          <a:solidFill>
                            <a:srgbClr val="000000"/>
                          </a:solidFill>
                          <a:effectLst/>
                          <a:latin typeface="Times New Roman" pitchFamily="18" charset="0"/>
                          <a:cs typeface="Times New Roman" pitchFamily="18" charset="0"/>
                        </a:rPr>
                        <a:t>/</a:t>
                      </a:r>
                      <a:endParaRPr lang="ru-RU"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 </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 </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26468">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Үл хөдлөх </a:t>
                      </a:r>
                      <a:r>
                        <a:rPr lang="mn-MN" sz="1400" b="0" i="0" u="none" strike="noStrike" dirty="0" smtClean="0">
                          <a:solidFill>
                            <a:srgbClr val="000000"/>
                          </a:solidFill>
                          <a:effectLst/>
                          <a:latin typeface="Times New Roman" pitchFamily="18" charset="0"/>
                          <a:cs typeface="Times New Roman" pitchFamily="18" charset="0"/>
                        </a:rPr>
                        <a:t>хөрөнгө</a:t>
                      </a:r>
                      <a:r>
                        <a:rPr lang="mn-MN" sz="1400" b="0" i="0" u="none" strike="noStrike" baseline="0" dirty="0" smtClean="0">
                          <a:solidFill>
                            <a:srgbClr val="000000"/>
                          </a:solidFill>
                          <a:effectLst/>
                          <a:latin typeface="Times New Roman" pitchFamily="18" charset="0"/>
                          <a:cs typeface="Times New Roman" pitchFamily="18" charset="0"/>
                        </a:rPr>
                        <a:t> худалдах, худалдан авах</a:t>
                      </a:r>
                      <a:r>
                        <a:rPr lang="mn-MN" sz="1400" b="0" i="0" u="none" strike="noStrike" dirty="0" smtClean="0">
                          <a:solidFill>
                            <a:srgbClr val="000000"/>
                          </a:solidFill>
                          <a:effectLst/>
                          <a:latin typeface="Times New Roman" pitchFamily="18" charset="0"/>
                          <a:cs typeface="Times New Roman" pitchFamily="18" charset="0"/>
                        </a:rPr>
                        <a:t>, түрээстэй холбоотой </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Бизнесийг бүхэлд нь болон хэсэгчлэн татан буулгасан</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Бүртгэлээс </a:t>
                      </a:r>
                      <a:r>
                        <a:rPr lang="mn-MN" sz="1400" b="0" i="0" u="none" strike="noStrike" dirty="0" smtClean="0">
                          <a:solidFill>
                            <a:srgbClr val="000000"/>
                          </a:solidFill>
                          <a:effectLst/>
                          <a:latin typeface="Times New Roman" pitchFamily="18" charset="0"/>
                          <a:cs typeface="Times New Roman" pitchFamily="18" charset="0"/>
                        </a:rPr>
                        <a:t>хасах</a:t>
                      </a:r>
                      <a:r>
                        <a:rPr lang="mn-MN" sz="1400" b="0" i="0" u="none" strike="noStrike" baseline="0" dirty="0" smtClean="0">
                          <a:solidFill>
                            <a:srgbClr val="000000"/>
                          </a:solidFill>
                          <a:effectLst/>
                          <a:latin typeface="Times New Roman" pitchFamily="18" charset="0"/>
                          <a:cs typeface="Times New Roman" pitchFamily="18" charset="0"/>
                        </a:rPr>
                        <a:t> талаар мэдээлэл</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Дампуурах, шинэчлэх өөрчлөх талаар хандсан</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Шинэ </a:t>
                      </a:r>
                      <a:r>
                        <a:rPr lang="mn-MN" sz="1400" b="0" i="0" u="none" strike="noStrike" dirty="0" smtClean="0">
                          <a:solidFill>
                            <a:srgbClr val="000000"/>
                          </a:solidFill>
                          <a:effectLst/>
                          <a:latin typeface="Times New Roman" pitchFamily="18" charset="0"/>
                          <a:cs typeface="Times New Roman" pitchFamily="18" charset="0"/>
                        </a:rPr>
                        <a:t>хийхээр төлөвлөж</a:t>
                      </a:r>
                      <a:r>
                        <a:rPr lang="mn-MN" sz="1400" b="0" i="0" u="none" strike="noStrike" baseline="0" dirty="0" smtClean="0">
                          <a:solidFill>
                            <a:srgbClr val="000000"/>
                          </a:solidFill>
                          <a:effectLst/>
                          <a:latin typeface="Times New Roman" pitchFamily="18" charset="0"/>
                          <a:cs typeface="Times New Roman" pitchFamily="18" charset="0"/>
                        </a:rPr>
                        <a:t> буй </a:t>
                      </a:r>
                      <a:r>
                        <a:rPr lang="mn-MN" sz="1400" b="0" i="0" u="none" strike="noStrike" dirty="0" smtClean="0">
                          <a:solidFill>
                            <a:srgbClr val="000000"/>
                          </a:solidFill>
                          <a:effectLst/>
                          <a:latin typeface="Times New Roman" pitchFamily="18" charset="0"/>
                          <a:cs typeface="Times New Roman" pitchFamily="18" charset="0"/>
                        </a:rPr>
                        <a:t>бизнесийн талаар</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Удирдлагад </a:t>
                      </a:r>
                      <a:r>
                        <a:rPr lang="mn-MN" sz="1400" b="0" i="0" u="none" strike="noStrike" dirty="0" smtClean="0">
                          <a:solidFill>
                            <a:srgbClr val="000000"/>
                          </a:solidFill>
                          <a:effectLst/>
                          <a:latin typeface="Times New Roman" pitchFamily="18" charset="0"/>
                          <a:cs typeface="Times New Roman" pitchFamily="18" charset="0"/>
                        </a:rPr>
                        <a:t> гарасан өөрчлөлтийн талаар</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Бүтцийн </a:t>
                      </a:r>
                      <a:r>
                        <a:rPr lang="mn-MN" sz="1400" b="0" i="0" u="none" strike="noStrike" dirty="0" smtClean="0">
                          <a:solidFill>
                            <a:srgbClr val="000000"/>
                          </a:solidFill>
                          <a:effectLst/>
                          <a:latin typeface="Times New Roman" pitchFamily="18" charset="0"/>
                          <a:cs typeface="Times New Roman" pitchFamily="18" charset="0"/>
                        </a:rPr>
                        <a:t>өөрчлөлт</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Оноосон нэр өөрчлөх</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 </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Хувьцааны багцийн тоонд </a:t>
                      </a:r>
                      <a:r>
                        <a:rPr lang="mn-MN" sz="1400" b="0" i="0" u="none" strike="noStrike" dirty="0" smtClean="0">
                          <a:solidFill>
                            <a:srgbClr val="000000"/>
                          </a:solidFill>
                          <a:effectLst/>
                          <a:latin typeface="Times New Roman" pitchFamily="18" charset="0"/>
                          <a:cs typeface="Times New Roman" pitchFamily="18" charset="0"/>
                        </a:rPr>
                        <a:t>өөрчлөлт</a:t>
                      </a:r>
                      <a:endParaRPr lang="mn-MN" sz="1400" b="0" i="0" u="none" strike="noStrike" dirty="0">
                        <a:solidFill>
                          <a:srgbClr val="000000"/>
                        </a:solidFill>
                        <a:effectLst/>
                        <a:latin typeface="Times New Roman" pitchFamily="18" charset="0"/>
                        <a:cs typeface="Times New Roman" pitchFamily="18" charset="0"/>
                      </a:endParaRP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Нягтлан бодох бүртгэлд өөрчлөлт орсон</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Санхүүгийн тайлан, арилжааны тайлан мэдээ</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2479">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Дотоод хяналтын тайлан</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76825">
                <a:tc>
                  <a:txBody>
                    <a:bodyPr/>
                    <a:lstStyle/>
                    <a:p>
                      <a:pPr algn="l" fontAlgn="auto"/>
                      <a:r>
                        <a:rPr lang="mn-MN" sz="1400" b="0" i="0" u="none" strike="noStrike" dirty="0">
                          <a:solidFill>
                            <a:srgbClr val="000000"/>
                          </a:solidFill>
                          <a:effectLst/>
                          <a:latin typeface="Times New Roman" pitchFamily="18" charset="0"/>
                          <a:cs typeface="Times New Roman" pitchFamily="18" charset="0"/>
                        </a:rPr>
                        <a:t>Хяналтын багц эзэмшигчийн хувьцаа худалдах саналыг хүлээн авсан эсвэл татгалзсан</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0" i="0" u="none" strike="noStrike" dirty="0">
                          <a:solidFill>
                            <a:srgbClr val="000000"/>
                          </a:solidFill>
                          <a:effectLst/>
                          <a:latin typeface="Times New Roman" pitchFamily="18" charset="0"/>
                          <a:cs typeface="Times New Roman" pitchFamily="18" charset="0"/>
                        </a:rPr>
                        <a:t>√</a:t>
                      </a:r>
                    </a:p>
                  </a:txBody>
                  <a:tcPr marL="9413" marR="9413" marT="94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
        <p:nvSpPr>
          <p:cNvPr id="19" name="Text Placeholder 3"/>
          <p:cNvSpPr txBox="1">
            <a:spLocks/>
          </p:cNvSpPr>
          <p:nvPr/>
        </p:nvSpPr>
        <p:spPr>
          <a:xfrm>
            <a:off x="0" y="1214422"/>
            <a:ext cx="9144000" cy="571504"/>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mn-MN" sz="1800" dirty="0" smtClean="0">
                <a:latin typeface="Times New Roman" pitchFamily="18" charset="0"/>
                <a:cs typeface="Times New Roman" pitchFamily="18" charset="0"/>
              </a:rPr>
              <a:t>	</a:t>
            </a:r>
            <a:r>
              <a:rPr lang="mn-MN" sz="2900" b="1" dirty="0" smtClean="0">
                <a:solidFill>
                  <a:schemeClr val="accent1">
                    <a:lumMod val="50000"/>
                  </a:schemeClr>
                </a:solidFill>
                <a:latin typeface="Times New Roman" pitchFamily="18" charset="0"/>
                <a:cs typeface="Times New Roman" pitchFamily="18" charset="0"/>
              </a:rPr>
              <a:t>Лондон, Токио, Хонг Конгийн хөрөнгийн бирж дээр бүртгэлтэй компаниуд ямар төрлийн мэдээллийг нийтэд тогтмол хүргэдэг талаарх судалгаа</a:t>
            </a:r>
            <a:endParaRPr lang="en-US" sz="1800" b="1" dirty="0" smtClean="0">
              <a:solidFill>
                <a:schemeClr val="accent1">
                  <a:lumMod val="50000"/>
                </a:schemeClr>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F34A7283-3D61-40EC-85B9-6DED58ADABFA}"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050" name="AutoShape 2"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Battsetseg\Downloads\Picture2.png"/>
          <p:cNvPicPr>
            <a:picLocks noChangeAspect="1" noChangeArrowheads="1"/>
          </p:cNvPicPr>
          <p:nvPr/>
        </p:nvPicPr>
        <p:blipFill>
          <a:blip r:embed="rId2" cstate="print"/>
          <a:srcRect/>
          <a:stretch>
            <a:fillRect/>
          </a:stretch>
        </p:blipFill>
        <p:spPr bwMode="auto">
          <a:xfrm>
            <a:off x="13348" y="76200"/>
            <a:ext cx="9130652" cy="6858000"/>
          </a:xfrm>
          <a:prstGeom prst="rect">
            <a:avLst/>
          </a:prstGeom>
          <a:noFill/>
        </p:spPr>
      </p:pic>
      <p:sp>
        <p:nvSpPr>
          <p:cNvPr id="9" name="TextBox 8"/>
          <p:cNvSpPr txBox="1"/>
          <p:nvPr/>
        </p:nvSpPr>
        <p:spPr>
          <a:xfrm>
            <a:off x="571472" y="370447"/>
            <a:ext cx="6929486" cy="584775"/>
          </a:xfrm>
          <a:prstGeom prst="rect">
            <a:avLst/>
          </a:prstGeom>
          <a:noFill/>
        </p:spPr>
        <p:txBody>
          <a:bodyPr wrap="square" rtlCol="0">
            <a:spAutoFit/>
          </a:bodyPr>
          <a:lstStyle/>
          <a:p>
            <a:pPr algn="ctr"/>
            <a:r>
              <a:rPr lang="mn-MN" sz="3200" b="1" i="1" dirty="0" smtClean="0">
                <a:solidFill>
                  <a:srgbClr val="C00000"/>
                </a:solidFill>
                <a:latin typeface="Times New Roman" pitchFamily="18" charset="0"/>
                <a:cs typeface="Times New Roman" pitchFamily="18" charset="0"/>
              </a:rPr>
              <a:t> Гадаад орны туршлага</a:t>
            </a:r>
            <a:endParaRPr lang="en-US" sz="3200"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 xmlns:p14="http://schemas.microsoft.com/office/powerpoint/2010/main" val="3354444203"/>
              </p:ext>
            </p:extLst>
          </p:nvPr>
        </p:nvGraphicFramePr>
        <p:xfrm>
          <a:off x="76200" y="1412763"/>
          <a:ext cx="8915401" cy="4988036"/>
        </p:xfrm>
        <a:graphic>
          <a:graphicData uri="http://schemas.openxmlformats.org/drawingml/2006/table">
            <a:tbl>
              <a:tblPr/>
              <a:tblGrid>
                <a:gridCol w="6324600"/>
                <a:gridCol w="838200"/>
                <a:gridCol w="914400"/>
                <a:gridCol w="838201"/>
              </a:tblGrid>
              <a:tr h="238196">
                <a:tc>
                  <a:txBody>
                    <a:bodyPr/>
                    <a:lstStyle/>
                    <a:p>
                      <a:pPr algn="ctr" fontAlgn="auto"/>
                      <a:r>
                        <a:rPr lang="mn-MN" sz="1400" b="0" i="0" u="none" strike="noStrike" dirty="0" smtClean="0">
                          <a:solidFill>
                            <a:schemeClr val="tx1"/>
                          </a:solidFill>
                          <a:effectLst/>
                          <a:latin typeface="Times New Roman" pitchFamily="18" charset="0"/>
                          <a:cs typeface="Times New Roman" pitchFamily="18" charset="0"/>
                        </a:rPr>
                        <a:t>Мэдээлэлүүд</a:t>
                      </a:r>
                      <a:r>
                        <a:rPr lang="mn-MN" sz="1400" b="0" i="0" u="none" strike="noStrike" baseline="0" dirty="0" smtClean="0">
                          <a:solidFill>
                            <a:schemeClr val="tx1"/>
                          </a:solidFill>
                          <a:effectLst/>
                          <a:latin typeface="Times New Roman" pitchFamily="18" charset="0"/>
                          <a:cs typeface="Times New Roman" pitchFamily="18" charset="0"/>
                        </a:rPr>
                        <a:t> </a:t>
                      </a:r>
                      <a:endParaRPr lang="mn-MN" sz="1400" b="0" i="0" u="none" strike="noStrike" dirty="0">
                        <a:solidFill>
                          <a:schemeClr val="tx1"/>
                        </a:solidFill>
                        <a:effectLst/>
                        <a:latin typeface="Times New Roman" pitchFamily="18" charset="0"/>
                        <a:cs typeface="Times New Roman" pitchFamily="18" charset="0"/>
                      </a:endParaRP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mn-MN" sz="1400" b="0" i="0" u="none" strike="noStrike">
                          <a:solidFill>
                            <a:schemeClr val="tx1"/>
                          </a:solidFill>
                          <a:effectLst/>
                          <a:latin typeface="Times New Roman" pitchFamily="18" charset="0"/>
                          <a:cs typeface="Times New Roman" pitchFamily="18" charset="0"/>
                        </a:rPr>
                        <a:t>Токио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mn-MN" sz="1400" b="0" i="0" u="none" strike="noStrike">
                          <a:solidFill>
                            <a:schemeClr val="tx1"/>
                          </a:solidFill>
                          <a:effectLst/>
                          <a:latin typeface="Times New Roman" pitchFamily="18" charset="0"/>
                          <a:cs typeface="Times New Roman" pitchFamily="18" charset="0"/>
                        </a:rPr>
                        <a:t>Хонг Конг</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mn-MN" sz="1400" b="0" i="0" u="none" strike="noStrike" dirty="0">
                          <a:solidFill>
                            <a:schemeClr val="tx1"/>
                          </a:solidFill>
                          <a:effectLst/>
                          <a:latin typeface="Times New Roman" pitchFamily="18" charset="0"/>
                          <a:cs typeface="Times New Roman" pitchFamily="18" charset="0"/>
                        </a:rPr>
                        <a:t>Лондон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9024">
                <a:tc>
                  <a:txBody>
                    <a:bodyPr/>
                    <a:lstStyle/>
                    <a:p>
                      <a:pPr algn="l" fontAlgn="b"/>
                      <a:r>
                        <a:rPr lang="mn-MN" sz="1400" b="0" i="0" u="none" strike="noStrike" dirty="0">
                          <a:solidFill>
                            <a:schemeClr val="tx1"/>
                          </a:solidFill>
                          <a:effectLst/>
                          <a:latin typeface="Times New Roman" pitchFamily="18" charset="0"/>
                          <a:cs typeface="Times New Roman" pitchFamily="18" charset="0"/>
                        </a:rPr>
                        <a:t>Давагдашгүй хүчин зүйлээс шалтгаалан алдагдал </a:t>
                      </a:r>
                      <a:r>
                        <a:rPr lang="mn-MN" sz="1400" b="0" i="0" u="none" strike="noStrike" dirty="0" smtClean="0">
                          <a:solidFill>
                            <a:schemeClr val="tx1"/>
                          </a:solidFill>
                          <a:effectLst/>
                          <a:latin typeface="Times New Roman" pitchFamily="18" charset="0"/>
                          <a:cs typeface="Times New Roman" pitchFamily="18" charset="0"/>
                        </a:rPr>
                        <a:t>үүссэн эсэх</a:t>
                      </a:r>
                      <a:r>
                        <a:rPr lang="mn-MN" sz="1400" b="0" i="0" u="none" strike="noStrike" baseline="0" dirty="0" smtClean="0">
                          <a:solidFill>
                            <a:schemeClr val="tx1"/>
                          </a:solidFill>
                          <a:effectLst/>
                          <a:latin typeface="Times New Roman" pitchFamily="18" charset="0"/>
                          <a:cs typeface="Times New Roman" pitchFamily="18" charset="0"/>
                        </a:rPr>
                        <a:t> талаарх</a:t>
                      </a:r>
                      <a:endParaRPr lang="mn-MN" sz="1400" b="0" i="0" u="none" strike="noStrike" dirty="0">
                        <a:solidFill>
                          <a:schemeClr val="tx1"/>
                        </a:solidFill>
                        <a:effectLst/>
                        <a:latin typeface="Times New Roman" pitchFamily="18" charset="0"/>
                        <a:cs typeface="Times New Roman" pitchFamily="18" charset="0"/>
                      </a:endParaRP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b"/>
                      <a:r>
                        <a:rPr lang="mn-MN" sz="1400" b="0" i="0" u="none" strike="noStrike" dirty="0" smtClean="0">
                          <a:solidFill>
                            <a:schemeClr val="tx1"/>
                          </a:solidFill>
                          <a:effectLst/>
                          <a:latin typeface="Times New Roman" pitchFamily="18" charset="0"/>
                          <a:cs typeface="Times New Roman" pitchFamily="18" charset="0"/>
                        </a:rPr>
                        <a:t>Томоохон </a:t>
                      </a:r>
                      <a:r>
                        <a:rPr lang="mn-MN" sz="1400" b="0" i="0" u="none" strike="noStrike" dirty="0">
                          <a:solidFill>
                            <a:schemeClr val="tx1"/>
                          </a:solidFill>
                          <a:effectLst/>
                          <a:latin typeface="Times New Roman" pitchFamily="18" charset="0"/>
                          <a:cs typeface="Times New Roman" pitchFamily="18" charset="0"/>
                        </a:rPr>
                        <a:t>хувьцаа эзэмшигчийн бүтцэд өөрчлөлт орсон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b"/>
                      <a:r>
                        <a:rPr lang="mn-MN" sz="1400" b="0" i="0" u="none" strike="noStrike" dirty="0">
                          <a:solidFill>
                            <a:schemeClr val="tx1"/>
                          </a:solidFill>
                          <a:effectLst/>
                          <a:latin typeface="Times New Roman" pitchFamily="18" charset="0"/>
                          <a:cs typeface="Times New Roman" pitchFamily="18" charset="0"/>
                        </a:rPr>
                        <a:t>Бүртгэлээс хасагдсан шалтгаан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66722">
                <a:tc>
                  <a:txBody>
                    <a:bodyPr/>
                    <a:lstStyle/>
                    <a:p>
                      <a:pPr algn="l" fontAlgn="b"/>
                      <a:r>
                        <a:rPr lang="mn-MN" sz="1400" b="0" i="0" u="none" strike="noStrike" dirty="0">
                          <a:solidFill>
                            <a:schemeClr val="tx1"/>
                          </a:solidFill>
                          <a:effectLst/>
                          <a:latin typeface="Times New Roman" pitchFamily="18" charset="0"/>
                          <a:cs typeface="Times New Roman" pitchFamily="18" charset="0"/>
                        </a:rPr>
                        <a:t>Шүүхэд </a:t>
                      </a:r>
                      <a:r>
                        <a:rPr lang="mn-MN" sz="1400" b="0" i="0" u="none" strike="noStrike" dirty="0" smtClean="0">
                          <a:solidFill>
                            <a:schemeClr val="tx1"/>
                          </a:solidFill>
                          <a:effectLst/>
                          <a:latin typeface="Times New Roman" pitchFamily="18" charset="0"/>
                          <a:cs typeface="Times New Roman" pitchFamily="18" charset="0"/>
                        </a:rPr>
                        <a:t>хандсан, шүүхийн маргаантай байгаа </a:t>
                      </a:r>
                      <a:r>
                        <a:rPr lang="mn-MN" sz="1400" b="0" i="0" u="none" strike="noStrike" baseline="0" dirty="0" smtClean="0">
                          <a:solidFill>
                            <a:schemeClr val="tx1"/>
                          </a:solidFill>
                          <a:effectLst/>
                          <a:latin typeface="Times New Roman" pitchFamily="18" charset="0"/>
                          <a:cs typeface="Times New Roman" pitchFamily="18" charset="0"/>
                        </a:rPr>
                        <a:t> эсэх болон</a:t>
                      </a:r>
                      <a:r>
                        <a:rPr lang="mn-MN" sz="1400" b="0" i="0" u="none" strike="noStrike" dirty="0" smtClean="0">
                          <a:solidFill>
                            <a:schemeClr val="tx1"/>
                          </a:solidFill>
                          <a:effectLst/>
                          <a:latin typeface="Times New Roman" pitchFamily="18" charset="0"/>
                          <a:cs typeface="Times New Roman" pitchFamily="18" charset="0"/>
                        </a:rPr>
                        <a:t> </a:t>
                      </a:r>
                      <a:r>
                        <a:rPr lang="mn-MN" sz="1400" b="0" i="0" u="none" strike="noStrike" dirty="0">
                          <a:solidFill>
                            <a:schemeClr val="tx1"/>
                          </a:solidFill>
                          <a:effectLst/>
                          <a:latin typeface="Times New Roman" pitchFamily="18" charset="0"/>
                          <a:cs typeface="Times New Roman" pitchFamily="18" charset="0"/>
                        </a:rPr>
                        <a:t>шүүхийн шийдвэр </a:t>
                      </a:r>
                      <a:r>
                        <a:rPr lang="mn-MN" sz="1400" b="0" i="0" u="none" strike="noStrike" dirty="0" smtClean="0">
                          <a:solidFill>
                            <a:schemeClr val="tx1"/>
                          </a:solidFill>
                          <a:effectLst/>
                          <a:latin typeface="Times New Roman" pitchFamily="18" charset="0"/>
                          <a:cs typeface="Times New Roman" pitchFamily="18" charset="0"/>
                        </a:rPr>
                        <a:t>гарсан эсэх талаарх мэдээлэл</a:t>
                      </a:r>
                      <a:endParaRPr lang="mn-MN" sz="1400" b="0" i="0" u="none" strike="noStrike" dirty="0">
                        <a:solidFill>
                          <a:schemeClr val="tx1"/>
                        </a:solidFill>
                        <a:effectLst/>
                        <a:latin typeface="Times New Roman" pitchFamily="18" charset="0"/>
                        <a:cs typeface="Times New Roman" pitchFamily="18" charset="0"/>
                      </a:endParaRP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66722">
                <a:tc>
                  <a:txBody>
                    <a:bodyPr/>
                    <a:lstStyle/>
                    <a:p>
                      <a:pPr algn="l" fontAlgn="b"/>
                      <a:r>
                        <a:rPr lang="mn-MN" sz="1400" b="0" i="0" u="none" strike="noStrike" dirty="0">
                          <a:solidFill>
                            <a:schemeClr val="tx1"/>
                          </a:solidFill>
                          <a:effectLst/>
                          <a:latin typeface="Times New Roman" pitchFamily="18" charset="0"/>
                          <a:cs typeface="Times New Roman" pitchFamily="18" charset="0"/>
                        </a:rPr>
                        <a:t>Эрх бүхий байгууллагаас </a:t>
                      </a:r>
                      <a:r>
                        <a:rPr lang="mn-MN" sz="1400" b="0" i="0" u="none" strike="noStrike" dirty="0" smtClean="0">
                          <a:solidFill>
                            <a:schemeClr val="tx1"/>
                          </a:solidFill>
                          <a:effectLst/>
                          <a:latin typeface="Times New Roman" pitchFamily="18" charset="0"/>
                          <a:cs typeface="Times New Roman" pitchFamily="18" charset="0"/>
                        </a:rPr>
                        <a:t>үйл ажиллагааны тодорхой зөвшөөрлийг </a:t>
                      </a:r>
                      <a:r>
                        <a:rPr lang="mn-MN" sz="1400" b="0" i="0" u="none" strike="noStrike" dirty="0">
                          <a:solidFill>
                            <a:schemeClr val="tx1"/>
                          </a:solidFill>
                          <a:effectLst/>
                          <a:latin typeface="Times New Roman" pitchFamily="18" charset="0"/>
                          <a:cs typeface="Times New Roman" pitchFamily="18" charset="0"/>
                        </a:rPr>
                        <a:t>хүчингүй болгосон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a:solidFill>
                            <a:schemeClr val="tx1"/>
                          </a:solidFill>
                          <a:effectLst/>
                          <a:latin typeface="Times New Roman" pitchFamily="18" charset="0"/>
                          <a:cs typeface="Times New Roman" pitchFamily="18" charset="0"/>
                        </a:rPr>
                        <a:t>Толгой компани, хувьцааны хяналтын багц эзэмшигчид өөрчлөлт гарсан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smtClean="0">
                          <a:solidFill>
                            <a:schemeClr val="tx1"/>
                          </a:solidFill>
                          <a:effectLst/>
                          <a:latin typeface="Times New Roman" pitchFamily="18" charset="0"/>
                          <a:cs typeface="Times New Roman" pitchFamily="18" charset="0"/>
                        </a:rPr>
                        <a:t>Үнэт цаасны</a:t>
                      </a:r>
                      <a:r>
                        <a:rPr lang="mn-MN" sz="1400" b="0" i="0" u="none" strike="noStrike" baseline="0" dirty="0" smtClean="0">
                          <a:solidFill>
                            <a:schemeClr val="tx1"/>
                          </a:solidFill>
                          <a:effectLst/>
                          <a:latin typeface="Times New Roman" pitchFamily="18" charset="0"/>
                          <a:cs typeface="Times New Roman" pitchFamily="18" charset="0"/>
                        </a:rPr>
                        <a:t> </a:t>
                      </a:r>
                      <a:r>
                        <a:rPr lang="mn-MN" sz="1400" b="0" i="0" u="none" strike="noStrike" dirty="0" smtClean="0">
                          <a:solidFill>
                            <a:schemeClr val="tx1"/>
                          </a:solidFill>
                          <a:effectLst/>
                          <a:latin typeface="Times New Roman" pitchFamily="18" charset="0"/>
                          <a:cs typeface="Times New Roman" pitchFamily="18" charset="0"/>
                        </a:rPr>
                        <a:t>арилжааг </a:t>
                      </a:r>
                      <a:r>
                        <a:rPr lang="mn-MN" sz="1400" b="0" i="0" u="none" strike="noStrike" dirty="0">
                          <a:solidFill>
                            <a:schemeClr val="tx1"/>
                          </a:solidFill>
                          <a:effectLst/>
                          <a:latin typeface="Times New Roman" pitchFamily="18" charset="0"/>
                          <a:cs typeface="Times New Roman" pitchFamily="18" charset="0"/>
                        </a:rPr>
                        <a:t>түр зогсоосон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a:solidFill>
                            <a:schemeClr val="tx1"/>
                          </a:solidFill>
                          <a:effectLst/>
                          <a:latin typeface="Times New Roman" pitchFamily="18" charset="0"/>
                          <a:cs typeface="Times New Roman" pitchFamily="18" charset="0"/>
                        </a:rPr>
                        <a:t>Үүргээс </a:t>
                      </a:r>
                      <a:r>
                        <a:rPr lang="mn-MN" sz="1400" b="0" i="0" u="none" strike="noStrike" dirty="0" smtClean="0">
                          <a:solidFill>
                            <a:schemeClr val="tx1"/>
                          </a:solidFill>
                          <a:effectLst/>
                          <a:latin typeface="Times New Roman" pitchFamily="18" charset="0"/>
                          <a:cs typeface="Times New Roman" pitchFamily="18" charset="0"/>
                        </a:rPr>
                        <a:t>чөлөөлөгдөх, баталгаа, батлан даалтын талаарх мэдээлэл</a:t>
                      </a:r>
                      <a:endParaRPr lang="mn-MN" sz="1400" b="0" i="0" u="none" strike="noStrike" dirty="0">
                        <a:solidFill>
                          <a:schemeClr val="tx1"/>
                        </a:solidFill>
                        <a:effectLst/>
                        <a:latin typeface="Times New Roman" pitchFamily="18" charset="0"/>
                        <a:cs typeface="Times New Roman" pitchFamily="18" charset="0"/>
                      </a:endParaRP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a:solidFill>
                            <a:schemeClr val="tx1"/>
                          </a:solidFill>
                          <a:effectLst/>
                          <a:latin typeface="Times New Roman" pitchFamily="18" charset="0"/>
                          <a:cs typeface="Times New Roman" pitchFamily="18" charset="0"/>
                        </a:rPr>
                        <a:t>Байгалын баялагын нөөц илрүүлсэн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smtClean="0">
                          <a:solidFill>
                            <a:schemeClr val="tx1"/>
                          </a:solidFill>
                          <a:effectLst/>
                          <a:latin typeface="Times New Roman" pitchFamily="18" charset="0"/>
                          <a:cs typeface="Times New Roman" pitchFamily="18" charset="0"/>
                        </a:rPr>
                        <a:t>Хяналтын </a:t>
                      </a:r>
                      <a:r>
                        <a:rPr lang="mn-MN" sz="1400" b="0" i="0" u="none" strike="noStrike" dirty="0">
                          <a:solidFill>
                            <a:schemeClr val="tx1"/>
                          </a:solidFill>
                          <a:effectLst/>
                          <a:latin typeface="Times New Roman" pitchFamily="18" charset="0"/>
                          <a:cs typeface="Times New Roman" pitchFamily="18" charset="0"/>
                        </a:rPr>
                        <a:t>багц эзэмшигч хувьцаагаа зарах хүсэлт гаргасан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a:solidFill>
                            <a:schemeClr val="tx1"/>
                          </a:solidFill>
                          <a:effectLst/>
                          <a:latin typeface="Times New Roman" pitchFamily="18" charset="0"/>
                          <a:cs typeface="Times New Roman" pitchFamily="18" charset="0"/>
                        </a:rPr>
                        <a:t>Хувьцаа эзэмшигчийн хурал хуралдуулах тухай зарласан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ru-RU" sz="1400" b="0" i="0" u="none" strike="noStrike" dirty="0">
                          <a:solidFill>
                            <a:schemeClr val="tx1"/>
                          </a:solidFill>
                          <a:effectLst/>
                          <a:latin typeface="Times New Roman" pitchFamily="18" charset="0"/>
                          <a:cs typeface="Times New Roman" pitchFamily="18" charset="0"/>
                        </a:rPr>
                        <a:t>Эзэмшилд байгаа хувьцааны бодит бус алдагдал</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a:solidFill>
                            <a:schemeClr val="tx1"/>
                          </a:solidFill>
                          <a:effectLst/>
                          <a:latin typeface="Times New Roman" pitchFamily="18" charset="0"/>
                          <a:cs typeface="Times New Roman" pitchFamily="18" charset="0"/>
                        </a:rPr>
                        <a:t>Аудитын тайлан, дотоод хяналтын тайлангаар сөрөг дүгнэлт гарсан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ru-RU" sz="1400" b="0" i="0" u="none" strike="noStrike" dirty="0">
                          <a:solidFill>
                            <a:schemeClr val="tx1"/>
                          </a:solidFill>
                          <a:effectLst/>
                          <a:latin typeface="Times New Roman" pitchFamily="18" charset="0"/>
                          <a:cs typeface="Times New Roman" pitchFamily="18" charset="0"/>
                        </a:rPr>
                        <a:t>Ашгийн тайлан, улирлын ашгийн тайлан</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a:solidFill>
                            <a:schemeClr val="tx1"/>
                          </a:solidFill>
                          <a:effectLst/>
                          <a:latin typeface="Times New Roman" pitchFamily="18" charset="0"/>
                          <a:cs typeface="Times New Roman" pitchFamily="18" charset="0"/>
                        </a:rPr>
                        <a:t>Ногдол ашгийн тооцоололд орсон өөрчлөлт</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auto"/>
                      <a:r>
                        <a:rPr lang="mn-MN" sz="1400" b="0" i="0" u="none" strike="noStrike" dirty="0">
                          <a:solidFill>
                            <a:schemeClr val="tx1"/>
                          </a:solidFill>
                          <a:effectLst/>
                          <a:latin typeface="Times New Roman" pitchFamily="18" charset="0"/>
                          <a:cs typeface="Times New Roman" pitchFamily="18" charset="0"/>
                        </a:rPr>
                        <a:t>Хөрөнгийн бодит үнэлгээний </a:t>
                      </a:r>
                      <a:r>
                        <a:rPr lang="mn-MN" sz="1400" b="0" i="0" u="none" strike="noStrike" dirty="0" smtClean="0">
                          <a:solidFill>
                            <a:schemeClr val="tx1"/>
                          </a:solidFill>
                          <a:effectLst/>
                          <a:latin typeface="Times New Roman" pitchFamily="18" charset="0"/>
                          <a:cs typeface="Times New Roman" pitchFamily="18" charset="0"/>
                        </a:rPr>
                        <a:t>хорогдуулалт</a:t>
                      </a:r>
                      <a:endParaRPr lang="mn-MN" sz="1400" b="0" i="0" u="none" strike="noStrike" dirty="0">
                        <a:solidFill>
                          <a:schemeClr val="tx1"/>
                        </a:solidFill>
                        <a:effectLst/>
                        <a:latin typeface="Times New Roman" pitchFamily="18" charset="0"/>
                        <a:cs typeface="Times New Roman" pitchFamily="18" charset="0"/>
                      </a:endParaRP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42628">
                <a:tc>
                  <a:txBody>
                    <a:bodyPr/>
                    <a:lstStyle/>
                    <a:p>
                      <a:pPr algn="l" fontAlgn="auto"/>
                      <a:r>
                        <a:rPr lang="mn-MN" sz="1400" b="0" i="0" u="none" strike="noStrike" dirty="0">
                          <a:solidFill>
                            <a:schemeClr val="tx1"/>
                          </a:solidFill>
                          <a:effectLst/>
                          <a:latin typeface="Times New Roman" pitchFamily="18" charset="0"/>
                          <a:cs typeface="Times New Roman" pitchFamily="18" charset="0"/>
                        </a:rPr>
                        <a:t>Зах </a:t>
                      </a:r>
                      <a:r>
                        <a:rPr lang="mn-MN" sz="1400" b="0" i="0" u="none" strike="noStrike" dirty="0" smtClean="0">
                          <a:solidFill>
                            <a:schemeClr val="tx1"/>
                          </a:solidFill>
                          <a:effectLst/>
                          <a:latin typeface="Times New Roman" pitchFamily="18" charset="0"/>
                          <a:cs typeface="Times New Roman" pitchFamily="18" charset="0"/>
                        </a:rPr>
                        <a:t>зээлийн </a:t>
                      </a:r>
                      <a:r>
                        <a:rPr lang="mn-MN" sz="1400" b="0" i="0" u="none" strike="noStrike" dirty="0">
                          <a:solidFill>
                            <a:schemeClr val="tx1"/>
                          </a:solidFill>
                          <a:effectLst/>
                          <a:latin typeface="Times New Roman" pitchFamily="18" charset="0"/>
                          <a:cs typeface="Times New Roman" pitchFamily="18" charset="0"/>
                        </a:rPr>
                        <a:t>инновациас үүдэлтэйгээр биет бус хөрөнгийн үнэ цэнэ буурах</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dirty="0">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8196">
                <a:tc>
                  <a:txBody>
                    <a:bodyPr/>
                    <a:lstStyle/>
                    <a:p>
                      <a:pPr algn="l" fontAlgn="b"/>
                      <a:r>
                        <a:rPr lang="mn-MN" sz="1400" b="0" i="0" u="none" strike="noStrike" dirty="0">
                          <a:solidFill>
                            <a:schemeClr val="tx1"/>
                          </a:solidFill>
                          <a:effectLst/>
                          <a:latin typeface="Times New Roman" pitchFamily="18" charset="0"/>
                          <a:cs typeface="Times New Roman" pitchFamily="18" charset="0"/>
                        </a:rPr>
                        <a:t>Холбогдох хөрөнгө худалдан авах санал хүлээн авах</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chemeClr val="tx1"/>
                          </a:solidFill>
                          <a:effectLst/>
                          <a:latin typeface="Times New Roman" pitchFamily="18" charset="0"/>
                          <a:cs typeface="Times New Roman" pitchFamily="18" charset="0"/>
                        </a:rPr>
                        <a:t> </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chemeClr val="tx1"/>
                          </a:solidFill>
                          <a:effectLst/>
                          <a:latin typeface="Times New Roman" pitchFamily="18" charset="0"/>
                          <a:cs typeface="Times New Roman" pitchFamily="18" charset="0"/>
                        </a:rPr>
                        <a:t>√</a:t>
                      </a:r>
                    </a:p>
                  </a:txBody>
                  <a:tcPr marL="9027" marR="9027" marT="90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
        <p:nvSpPr>
          <p:cNvPr id="11" name="Slide Number Placeholder 10"/>
          <p:cNvSpPr>
            <a:spLocks noGrp="1"/>
          </p:cNvSpPr>
          <p:nvPr>
            <p:ph type="sldNum" sz="quarter" idx="12"/>
          </p:nvPr>
        </p:nvSpPr>
        <p:spPr/>
        <p:txBody>
          <a:bodyPr/>
          <a:lstStyle/>
          <a:p>
            <a:fld id="{F34A7283-3D61-40EC-85B9-6DED58ADABFA}"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mn-MN" sz="3600" b="1" i="1" dirty="0" smtClean="0">
                <a:solidFill>
                  <a:srgbClr val="C00000"/>
                </a:solidFill>
                <a:latin typeface="Times New Roman" pitchFamily="18" charset="0"/>
                <a:cs typeface="Times New Roman" pitchFamily="18" charset="0"/>
              </a:rPr>
              <a:t/>
            </a:r>
            <a:br>
              <a:rPr lang="mn-MN" sz="36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Үнэт цаас гаргагчийн мэдээллийн </a:t>
            </a:r>
            <a:br>
              <a:rPr lang="mn-MN" sz="33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ил тод байдлын асуудал</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457200" y="1981200"/>
            <a:ext cx="8382000" cy="4724400"/>
          </a:xfrm>
        </p:spPr>
        <p:txBody>
          <a:bodyPr>
            <a:normAutofit fontScale="77500" lnSpcReduction="20000"/>
          </a:bodyPr>
          <a:lstStyle/>
          <a:p>
            <a:pPr algn="r">
              <a:buNone/>
            </a:pPr>
            <a:r>
              <a:rPr lang="mn-MN" sz="2600" b="1" dirty="0" smtClean="0">
                <a:solidFill>
                  <a:schemeClr val="tx2">
                    <a:lumMod val="50000"/>
                  </a:schemeClr>
                </a:solidFill>
                <a:latin typeface="Times New Roman" pitchFamily="18" charset="0"/>
                <a:cs typeface="Times New Roman" pitchFamily="18" charset="0"/>
              </a:rPr>
              <a:t>Монгол Улсын үнэт цаас гарагчийн </a:t>
            </a:r>
          </a:p>
          <a:p>
            <a:pPr algn="r">
              <a:buNone/>
            </a:pPr>
            <a:r>
              <a:rPr lang="mn-MN" sz="2600" b="1" dirty="0" smtClean="0">
                <a:solidFill>
                  <a:schemeClr val="tx2">
                    <a:lumMod val="50000"/>
                  </a:schemeClr>
                </a:solidFill>
                <a:latin typeface="Times New Roman" pitchFamily="18" charset="0"/>
                <a:cs typeface="Times New Roman" pitchFamily="18" charset="0"/>
              </a:rPr>
              <a:t>зохицуулалтын хэрэгжилтийн явц</a:t>
            </a:r>
          </a:p>
          <a:p>
            <a:pPr algn="r">
              <a:buNone/>
            </a:pPr>
            <a:r>
              <a:rPr lang="mn-MN" sz="2800" b="1" dirty="0" smtClean="0">
                <a:solidFill>
                  <a:schemeClr val="tx2">
                    <a:lumMod val="50000"/>
                  </a:schemeClr>
                </a:solidFill>
                <a:latin typeface="Times New Roman" pitchFamily="18" charset="0"/>
                <a:cs typeface="Times New Roman" pitchFamily="18" charset="0"/>
              </a:rPr>
              <a:t> </a:t>
            </a:r>
          </a:p>
          <a:p>
            <a:pPr algn="just">
              <a:buNone/>
            </a:pPr>
            <a:r>
              <a:rPr lang="mn-MN" sz="2400" dirty="0" smtClean="0">
                <a:latin typeface="Times New Roman" pitchFamily="18" charset="0"/>
                <a:cs typeface="Times New Roman" pitchFamily="18" charset="0"/>
              </a:rPr>
              <a:t>	</a:t>
            </a:r>
            <a:r>
              <a:rPr lang="mn-MN" sz="2600" dirty="0" smtClean="0">
                <a:latin typeface="Times New Roman" pitchFamily="18" charset="0"/>
                <a:cs typeface="Times New Roman" pitchFamily="18" charset="0"/>
              </a:rPr>
              <a:t>2013 онд шинэчлэн батлагдсан Үнэт цаасны зах зээлийн тухай хуульд  хөрөнгийн зах зээл дээрх мэдээллийн ил тод, нээлттэй байдлын талаарх зохицуулалт ихээхэн нарийвчлан зохицуулагдсан. </a:t>
            </a:r>
          </a:p>
          <a:p>
            <a:pPr algn="just">
              <a:buNone/>
            </a:pPr>
            <a:endParaRPr lang="mn-MN" sz="2100" dirty="0" smtClean="0">
              <a:latin typeface="Times New Roman" pitchFamily="18" charset="0"/>
              <a:cs typeface="Times New Roman" pitchFamily="18" charset="0"/>
            </a:endParaRPr>
          </a:p>
          <a:p>
            <a:pPr algn="just">
              <a:buNone/>
            </a:pPr>
            <a:r>
              <a:rPr lang="mn-MN" sz="2600" dirty="0" smtClean="0">
                <a:latin typeface="Times New Roman" pitchFamily="18" charset="0"/>
                <a:cs typeface="Times New Roman" pitchFamily="18" charset="0"/>
              </a:rPr>
              <a:t>		</a:t>
            </a:r>
            <a:r>
              <a:rPr lang="mn-MN" sz="2400" b="1" dirty="0" smtClean="0">
                <a:solidFill>
                  <a:srgbClr val="FF0000"/>
                </a:solidFill>
                <a:latin typeface="Times New Roman" pitchFamily="18" charset="0"/>
                <a:cs typeface="Times New Roman" pitchFamily="18" charset="0"/>
              </a:rPr>
              <a:t>Тавдугаар бүлэг: Үнэт цаасны зах зээлийн мэдээлэл </a:t>
            </a:r>
          </a:p>
          <a:p>
            <a:pPr marL="457200" indent="-457200" algn="just">
              <a:buNone/>
            </a:pPr>
            <a:r>
              <a:rPr lang="mn-MN" sz="2400" dirty="0" smtClean="0">
                <a:latin typeface="Times New Roman" pitchFamily="18" charset="0"/>
                <a:cs typeface="Times New Roman" pitchFamily="18" charset="0"/>
              </a:rPr>
              <a:t>	Үнэт цаасны анхдагч болон хоёрдогч зах зээл дээр үнэт цаас гаргагчийн мэдээллийн: </a:t>
            </a:r>
          </a:p>
          <a:p>
            <a:pPr marL="457200" indent="-457200" algn="just">
              <a:buNone/>
            </a:pPr>
            <a:r>
              <a:rPr lang="mn-MN" sz="2400" dirty="0" smtClean="0">
                <a:latin typeface="Times New Roman" pitchFamily="18" charset="0"/>
                <a:cs typeface="Times New Roman" pitchFamily="18" charset="0"/>
              </a:rPr>
              <a:t>		</a:t>
            </a:r>
            <a:r>
              <a:rPr lang="mn-MN" sz="2400" b="1" dirty="0" smtClean="0">
                <a:latin typeface="Times New Roman" pitchFamily="18" charset="0"/>
                <a:cs typeface="Times New Roman" pitchFamily="18" charset="0"/>
              </a:rPr>
              <a:t>55 дугаар зүйл: </a:t>
            </a:r>
            <a:r>
              <a:rPr lang="mn-MN" sz="2400" dirty="0" smtClean="0">
                <a:latin typeface="Times New Roman" pitchFamily="18" charset="0"/>
                <a:cs typeface="Times New Roman" pitchFamily="18" charset="0"/>
              </a:rPr>
              <a:t>Анхдагч зах зээлийн мэдээлэл: </a:t>
            </a:r>
          </a:p>
          <a:p>
            <a:pPr marL="457200" indent="-457200" algn="just">
              <a:buNone/>
            </a:pPr>
            <a:r>
              <a:rPr lang="mn-MN" sz="2400" dirty="0" smtClean="0">
                <a:latin typeface="Times New Roman" pitchFamily="18" charset="0"/>
                <a:cs typeface="Times New Roman" pitchFamily="18" charset="0"/>
              </a:rPr>
              <a:t>		</a:t>
            </a:r>
            <a:r>
              <a:rPr lang="mn-MN" sz="2400" b="1" dirty="0" smtClean="0">
                <a:latin typeface="Times New Roman" pitchFamily="18" charset="0"/>
                <a:cs typeface="Times New Roman" pitchFamily="18" charset="0"/>
              </a:rPr>
              <a:t>56 дугаар зүйл:</a:t>
            </a:r>
            <a:r>
              <a:rPr lang="mn-MN" sz="2400" dirty="0" smtClean="0">
                <a:latin typeface="Times New Roman" pitchFamily="18" charset="0"/>
                <a:cs typeface="Times New Roman" pitchFamily="18" charset="0"/>
              </a:rPr>
              <a:t> Хоёрдогч зах зээлийн мэдээлэл: </a:t>
            </a:r>
          </a:p>
          <a:p>
            <a:pPr marL="457200" indent="-457200" algn="just">
              <a:buNone/>
            </a:pPr>
            <a:endParaRPr lang="mn-MN" sz="2400" dirty="0" smtClean="0">
              <a:latin typeface="Times New Roman" pitchFamily="18" charset="0"/>
              <a:cs typeface="Times New Roman" pitchFamily="18" charset="0"/>
            </a:endParaRPr>
          </a:p>
          <a:p>
            <a:pPr marL="457200" indent="-457200" algn="just">
              <a:buNone/>
            </a:pPr>
            <a:r>
              <a:rPr lang="mn-MN" sz="2400" dirty="0" smtClean="0">
                <a:latin typeface="Times New Roman" pitchFamily="18" charset="0"/>
                <a:cs typeface="Times New Roman" pitchFamily="18" charset="0"/>
              </a:rPr>
              <a:t>	2. Хөрөнгийн бирж /56.2/, Хороо /59/ ямар чиг үүргийг хэрэгжүүлэх харилцаа</a:t>
            </a:r>
            <a:endParaRPr lang="mn-MN" sz="2400" i="1" dirty="0" smtClean="0">
              <a:solidFill>
                <a:schemeClr val="tx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4A7283-3D61-40EC-85B9-6DED58ADABFA}"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mn-MN" sz="3600" b="1" i="1" dirty="0" smtClean="0">
                <a:solidFill>
                  <a:srgbClr val="C00000"/>
                </a:solidFill>
                <a:latin typeface="Times New Roman" pitchFamily="18" charset="0"/>
                <a:cs typeface="Times New Roman" pitchFamily="18" charset="0"/>
              </a:rPr>
              <a:t/>
            </a:r>
            <a:br>
              <a:rPr lang="mn-MN" sz="36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Үнэт цаас гаргагчийн мэдээллийн </a:t>
            </a:r>
            <a:br>
              <a:rPr lang="mn-MN" sz="3300" b="1" i="1" dirty="0" smtClean="0">
                <a:solidFill>
                  <a:srgbClr val="C00000"/>
                </a:solidFill>
                <a:latin typeface="Times New Roman" pitchFamily="18" charset="0"/>
                <a:cs typeface="Times New Roman" pitchFamily="18" charset="0"/>
              </a:rPr>
            </a:br>
            <a:r>
              <a:rPr lang="mn-MN" sz="3300" b="1" i="1" dirty="0" smtClean="0">
                <a:solidFill>
                  <a:srgbClr val="C00000"/>
                </a:solidFill>
                <a:latin typeface="Times New Roman" pitchFamily="18" charset="0"/>
                <a:cs typeface="Times New Roman" pitchFamily="18" charset="0"/>
              </a:rPr>
              <a:t>ил тод байдлын асуудал</a:t>
            </a: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152400" y="1981200"/>
            <a:ext cx="8763000" cy="4419600"/>
          </a:xfrm>
        </p:spPr>
        <p:txBody>
          <a:bodyPr>
            <a:normAutofit fontScale="92500" lnSpcReduction="20000"/>
          </a:bodyPr>
          <a:lstStyle/>
          <a:p>
            <a:pPr algn="r">
              <a:buNone/>
            </a:pPr>
            <a:r>
              <a:rPr lang="mn-MN" sz="2400" b="1" i="1" dirty="0" smtClean="0">
                <a:solidFill>
                  <a:schemeClr val="tx2">
                    <a:lumMod val="50000"/>
                  </a:schemeClr>
                </a:solidFill>
                <a:latin typeface="Times New Roman" pitchFamily="18" charset="0"/>
                <a:cs typeface="Times New Roman" pitchFamily="18" charset="0"/>
              </a:rPr>
              <a:t>Монгол Улсын үнэт цаас гарагчийн </a:t>
            </a:r>
          </a:p>
          <a:p>
            <a:pPr algn="r">
              <a:buNone/>
            </a:pPr>
            <a:r>
              <a:rPr lang="mn-MN" sz="2400" b="1" i="1" dirty="0" smtClean="0">
                <a:solidFill>
                  <a:schemeClr val="tx2">
                    <a:lumMod val="50000"/>
                  </a:schemeClr>
                </a:solidFill>
                <a:latin typeface="Times New Roman" pitchFamily="18" charset="0"/>
                <a:cs typeface="Times New Roman" pitchFamily="18" charset="0"/>
              </a:rPr>
              <a:t>зохицуулалтын хэрэгжилтийн явц</a:t>
            </a:r>
            <a:r>
              <a:rPr lang="mn-MN" sz="2800" b="1" i="1" dirty="0" smtClean="0">
                <a:solidFill>
                  <a:schemeClr val="tx2">
                    <a:lumMod val="50000"/>
                  </a:schemeClr>
                </a:solidFill>
                <a:latin typeface="Times New Roman" pitchFamily="18" charset="0"/>
                <a:cs typeface="Times New Roman" pitchFamily="18" charset="0"/>
              </a:rPr>
              <a:t> </a:t>
            </a:r>
          </a:p>
          <a:p>
            <a:pPr algn="just">
              <a:buNone/>
            </a:pPr>
            <a:endParaRPr lang="mn-MN" sz="2400" dirty="0" smtClean="0">
              <a:latin typeface="Times New Roman" pitchFamily="18" charset="0"/>
              <a:cs typeface="Times New Roman" pitchFamily="18" charset="0"/>
            </a:endParaRPr>
          </a:p>
          <a:p>
            <a:pPr algn="just">
              <a:buNone/>
            </a:pPr>
            <a:r>
              <a:rPr lang="mn-MN" sz="2400" b="1" dirty="0" smtClean="0">
                <a:latin typeface="Times New Roman" pitchFamily="18" charset="0"/>
                <a:cs typeface="Times New Roman" pitchFamily="18" charset="0"/>
              </a:rPr>
              <a:t>	“Үнэт цаас гаргагчаас мэдээллийг нийтэд тогтмол хүргэх тухай журам” /</a:t>
            </a:r>
            <a:r>
              <a:rPr lang="mn-MN" sz="2400" b="1" i="1" dirty="0" smtClean="0">
                <a:solidFill>
                  <a:schemeClr val="accent2">
                    <a:lumMod val="75000"/>
                  </a:schemeClr>
                </a:solidFill>
                <a:latin typeface="Times New Roman" pitchFamily="18" charset="0"/>
                <a:cs typeface="Times New Roman" pitchFamily="18" charset="0"/>
              </a:rPr>
              <a:t>Хорооны 2013 оны 12 дугаар сарын 12-ны өдрийн 505</a:t>
            </a:r>
            <a:r>
              <a:rPr lang="mn-MN" sz="2400" dirty="0" smtClean="0">
                <a:latin typeface="Times New Roman" pitchFamily="18" charset="0"/>
                <a:cs typeface="Times New Roman" pitchFamily="18" charset="0"/>
              </a:rPr>
              <a:t>/ </a:t>
            </a:r>
          </a:p>
          <a:p>
            <a:pPr algn="just">
              <a:buNone/>
            </a:pPr>
            <a:r>
              <a:rPr lang="mn-MN" sz="2400" dirty="0" smtClean="0">
                <a:latin typeface="Times New Roman" pitchFamily="18" charset="0"/>
                <a:cs typeface="Times New Roman" pitchFamily="18" charset="0"/>
              </a:rPr>
              <a:t>	</a:t>
            </a:r>
          </a:p>
          <a:p>
            <a:pPr algn="just">
              <a:buNone/>
            </a:pPr>
            <a:r>
              <a:rPr lang="mn-MN" sz="2400" dirty="0" smtClean="0">
                <a:latin typeface="Times New Roman" pitchFamily="18" charset="0"/>
                <a:cs typeface="Times New Roman" pitchFamily="18" charset="0"/>
              </a:rPr>
              <a:t>	1. Журмыг гадаад орны туршлагад үндэслэн боловсруулсан, хүргэх мэдээллийн төрлүүд бүрэн байсан ч, ямар хэлбэрээр, хэрхэн, яаж хүргэх, хөрөнгийн биржийн оролцоо, хяналт ямар түвшинд байх зэрэг харилцаа нарийн зохицуулагдаагүй. </a:t>
            </a:r>
          </a:p>
          <a:p>
            <a:pPr algn="just">
              <a:buNone/>
            </a:pPr>
            <a:endParaRPr lang="mn-MN" sz="2400" dirty="0" smtClean="0">
              <a:latin typeface="Times New Roman" pitchFamily="18" charset="0"/>
              <a:cs typeface="Times New Roman" pitchFamily="18" charset="0"/>
            </a:endParaRPr>
          </a:p>
          <a:p>
            <a:pPr algn="just">
              <a:buNone/>
            </a:pPr>
            <a:r>
              <a:rPr lang="mn-MN" sz="2400" dirty="0" smtClean="0">
                <a:latin typeface="Times New Roman" pitchFamily="18" charset="0"/>
                <a:cs typeface="Times New Roman" pitchFamily="18" charset="0"/>
              </a:rPr>
              <a:t>	2. Үнэт цаас гаргагчийн мэдээлэл тогтмол олон нийтэд хүргэх ажиллагаа хангалтгүй байна. </a:t>
            </a:r>
          </a:p>
        </p:txBody>
      </p:sp>
      <p:sp>
        <p:nvSpPr>
          <p:cNvPr id="4" name="Slide Number Placeholder 3"/>
          <p:cNvSpPr>
            <a:spLocks noGrp="1"/>
          </p:cNvSpPr>
          <p:nvPr>
            <p:ph type="sldNum" sz="quarter" idx="12"/>
          </p:nvPr>
        </p:nvSpPr>
        <p:spPr/>
        <p:txBody>
          <a:bodyPr/>
          <a:lstStyle/>
          <a:p>
            <a:fld id="{F34A7283-3D61-40EC-85B9-6DED58ADABFA}"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050" name="AutoShape 2"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isplaying Picture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Battsetseg\Downloads\Picture2.png"/>
          <p:cNvPicPr>
            <a:picLocks noChangeAspect="1" noChangeArrowheads="1"/>
          </p:cNvPicPr>
          <p:nvPr/>
        </p:nvPicPr>
        <p:blipFill>
          <a:blip r:embed="rId3" cstate="print"/>
          <a:srcRect/>
          <a:stretch>
            <a:fillRect/>
          </a:stretch>
        </p:blipFill>
        <p:spPr bwMode="auto">
          <a:xfrm>
            <a:off x="228600" y="0"/>
            <a:ext cx="9130652" cy="6858000"/>
          </a:xfrm>
          <a:prstGeom prst="rect">
            <a:avLst/>
          </a:prstGeom>
          <a:noFill/>
        </p:spPr>
      </p:pic>
      <p:sp>
        <p:nvSpPr>
          <p:cNvPr id="11" name="Title 1"/>
          <p:cNvSpPr txBox="1">
            <a:spLocks/>
          </p:cNvSpPr>
          <p:nvPr/>
        </p:nvSpPr>
        <p:spPr bwMode="auto">
          <a:xfrm>
            <a:off x="609600" y="152401"/>
            <a:ext cx="8229600" cy="708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endParaRPr lang="mn-MN" sz="2000" b="1" cap="all" dirty="0" smtClean="0">
              <a:latin typeface="Times New Roman" pitchFamily="18" charset="0"/>
              <a:cs typeface="Times New Roman" pitchFamily="18" charset="0"/>
            </a:endParaRPr>
          </a:p>
          <a:p>
            <a:pPr eaLnBrk="0" fontAlgn="base" hangingPunct="0">
              <a:spcBef>
                <a:spcPct val="0"/>
              </a:spcBef>
              <a:spcAft>
                <a:spcPct val="0"/>
              </a:spcAft>
              <a:defRPr/>
            </a:pPr>
            <a:r>
              <a:rPr lang="mn-MN" sz="2000" b="1" i="1" cap="all" dirty="0" smtClean="0">
                <a:solidFill>
                  <a:srgbClr val="C00000"/>
                </a:solidFill>
                <a:latin typeface="Times New Roman" pitchFamily="18" charset="0"/>
                <a:cs typeface="Times New Roman" pitchFamily="18" charset="0"/>
              </a:rPr>
              <a:t> </a:t>
            </a:r>
          </a:p>
          <a:p>
            <a:pPr eaLnBrk="0" fontAlgn="base" hangingPunct="0">
              <a:spcBef>
                <a:spcPct val="0"/>
              </a:spcBef>
              <a:spcAft>
                <a:spcPct val="0"/>
              </a:spcAft>
              <a:defRPr/>
            </a:pPr>
            <a:r>
              <a:rPr lang="mn-MN" sz="2000" b="1" i="1" cap="all" dirty="0" smtClean="0">
                <a:solidFill>
                  <a:srgbClr val="C00000"/>
                </a:solidFill>
                <a:latin typeface="Times New Roman" pitchFamily="18" charset="0"/>
                <a:cs typeface="Times New Roman" pitchFamily="18" charset="0"/>
              </a:rPr>
              <a:t>мэдээлэл хүргэх үүргийн хэрэгжилт</a:t>
            </a:r>
            <a:endParaRPr kumimoji="0" lang="en-US" sz="3200" b="1" i="1" u="none" strike="noStrike" kern="0" cap="none" spc="0" normalizeH="0" baseline="0" noProof="0" dirty="0">
              <a:ln>
                <a:noFill/>
              </a:ln>
              <a:solidFill>
                <a:srgbClr val="C00000"/>
              </a:solidFill>
              <a:effectLst/>
              <a:uLnTx/>
              <a:uFillTx/>
              <a:latin typeface="+mj-lt"/>
              <a:ea typeface="+mj-ea"/>
              <a:cs typeface="+mj-cs"/>
            </a:endParaRPr>
          </a:p>
        </p:txBody>
      </p:sp>
      <p:sp>
        <p:nvSpPr>
          <p:cNvPr id="12" name="Text Placeholder 3"/>
          <p:cNvSpPr txBox="1">
            <a:spLocks/>
          </p:cNvSpPr>
          <p:nvPr/>
        </p:nvSpPr>
        <p:spPr>
          <a:xfrm>
            <a:off x="485804" y="2714620"/>
            <a:ext cx="4876800" cy="639763"/>
          </a:xfrm>
          <a:prstGeom prst="rect">
            <a:avLst/>
          </a:prstGeom>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mn-MN" sz="2000" dirty="0" smtClean="0">
                <a:latin typeface="Times New Roman" pitchFamily="18" charset="0"/>
                <a:cs typeface="Times New Roman" pitchFamily="18" charset="0"/>
              </a:rPr>
              <a:t>	</a:t>
            </a:r>
            <a:r>
              <a:rPr lang="mn-MN" sz="2000" b="1" dirty="0" smtClean="0">
                <a:latin typeface="Times New Roman" pitchFamily="18" charset="0"/>
                <a:cs typeface="Times New Roman" pitchFamily="18" charset="0"/>
              </a:rPr>
              <a:t>Хууль тогтоомж:</a:t>
            </a:r>
            <a:endParaRPr lang="en-US" sz="2000" b="1" dirty="0" smtClean="0">
              <a:latin typeface="Times New Roman" pitchFamily="18" charset="0"/>
              <a:cs typeface="Times New Roman" pitchFamily="18" charset="0"/>
            </a:endParaRPr>
          </a:p>
        </p:txBody>
      </p:sp>
      <p:sp>
        <p:nvSpPr>
          <p:cNvPr id="13" name="Content Placeholder 4"/>
          <p:cNvSpPr txBox="1">
            <a:spLocks/>
          </p:cNvSpPr>
          <p:nvPr/>
        </p:nvSpPr>
        <p:spPr>
          <a:xfrm>
            <a:off x="533400" y="3429000"/>
            <a:ext cx="4800600" cy="2784499"/>
          </a:xfrm>
          <a:prstGeom prst="rect">
            <a:avLst/>
          </a:prstGeom>
          <a:gradFill>
            <a:gsLst>
              <a:gs pos="0">
                <a:srgbClr val="5E9EFF"/>
              </a:gs>
              <a:gs pos="39999">
                <a:srgbClr val="85C2FF"/>
              </a:gs>
              <a:gs pos="70000">
                <a:srgbClr val="C4D6EB"/>
              </a:gs>
              <a:gs pos="100000">
                <a:srgbClr val="FFEBFA"/>
              </a:gs>
            </a:gsLst>
            <a:lin ang="16200000" scaled="0"/>
          </a:gradFill>
          <a:ln/>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mn-MN" sz="2000" dirty="0" smtClean="0">
                <a:latin typeface="Times New Roman" pitchFamily="18" charset="0"/>
                <a:cs typeface="Times New Roman" pitchFamily="18" charset="0"/>
              </a:rPr>
              <a:t>Компанийн тухай хууль /2011/</a:t>
            </a:r>
          </a:p>
          <a:p>
            <a:endParaRPr lang="mn-MN" sz="2000" dirty="0" smtClean="0">
              <a:latin typeface="Times New Roman" pitchFamily="18" charset="0"/>
              <a:cs typeface="Times New Roman" pitchFamily="18" charset="0"/>
            </a:endParaRPr>
          </a:p>
          <a:p>
            <a:r>
              <a:rPr lang="mn-MN" sz="2000" dirty="0" smtClean="0">
                <a:latin typeface="Times New Roman" pitchFamily="18" charset="0"/>
                <a:cs typeface="Times New Roman" pitchFamily="18" charset="0"/>
              </a:rPr>
              <a:t>Үнэт цаасны зах зээлийн тухай хууль /2013/</a:t>
            </a:r>
          </a:p>
          <a:p>
            <a:pPr marL="457200" indent="-457200">
              <a:buNone/>
            </a:pPr>
            <a:endParaRPr lang="mn-MN" sz="1400" dirty="0" smtClean="0">
              <a:latin typeface="Times New Roman" pitchFamily="18" charset="0"/>
              <a:cs typeface="Times New Roman" pitchFamily="18" charset="0"/>
            </a:endParaRPr>
          </a:p>
          <a:p>
            <a:pPr marL="457200" indent="-457200">
              <a:buFontTx/>
              <a:buAutoNum type="arabicParenR"/>
            </a:pPr>
            <a:endParaRPr lang="en-US" sz="1400" dirty="0" smtClean="0">
              <a:latin typeface="Times New Roman" pitchFamily="18" charset="0"/>
              <a:cs typeface="Times New Roman" pitchFamily="18" charset="0"/>
            </a:endParaRPr>
          </a:p>
        </p:txBody>
      </p:sp>
      <p:sp>
        <p:nvSpPr>
          <p:cNvPr id="14" name="Text Placeholder 5"/>
          <p:cNvSpPr txBox="1">
            <a:spLocks/>
          </p:cNvSpPr>
          <p:nvPr/>
        </p:nvSpPr>
        <p:spPr>
          <a:xfrm>
            <a:off x="5515004" y="2714620"/>
            <a:ext cx="3200400" cy="639763"/>
          </a:xfrm>
          <a:prstGeom prst="rect">
            <a:avLst/>
          </a:prstGeom>
          <a:noFill/>
          <a:ln/>
        </p:spPr>
        <p:style>
          <a:lnRef idx="1">
            <a:schemeClr val="accent2"/>
          </a:lnRef>
          <a:fillRef idx="2">
            <a:schemeClr val="accent2"/>
          </a:fillRef>
          <a:effectRef idx="1">
            <a:schemeClr val="accent2"/>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mn-MN" sz="2000" b="1" dirty="0" smtClean="0">
                <a:latin typeface="Times New Roman" pitchFamily="18" charset="0"/>
                <a:cs typeface="Times New Roman" pitchFamily="18" charset="0"/>
              </a:rPr>
              <a:t>Дүрэм, журам</a:t>
            </a:r>
            <a:endParaRPr lang="en-US" sz="2000" b="1" dirty="0" smtClean="0">
              <a:latin typeface="Times New Roman" pitchFamily="18" charset="0"/>
              <a:cs typeface="Times New Roman" pitchFamily="18" charset="0"/>
            </a:endParaRPr>
          </a:p>
        </p:txBody>
      </p:sp>
      <p:sp>
        <p:nvSpPr>
          <p:cNvPr id="15" name="Content Placeholder 8"/>
          <p:cNvSpPr txBox="1">
            <a:spLocks/>
          </p:cNvSpPr>
          <p:nvPr/>
        </p:nvSpPr>
        <p:spPr>
          <a:xfrm>
            <a:off x="5515004" y="3354383"/>
            <a:ext cx="3200400" cy="2855921"/>
          </a:xfrm>
          <a:prstGeom prst="rect">
            <a:avLst/>
          </a:prstGeom>
          <a:gradFill flip="none" rotWithShape="1">
            <a:gsLst>
              <a:gs pos="0">
                <a:srgbClr val="5E9EFF"/>
              </a:gs>
              <a:gs pos="39999">
                <a:srgbClr val="85C2FF"/>
              </a:gs>
              <a:gs pos="70000">
                <a:srgbClr val="C4D6EB"/>
              </a:gs>
              <a:gs pos="100000">
                <a:srgbClr val="FFEBFA"/>
              </a:gs>
            </a:gsLst>
            <a:lin ang="3000000" scaled="0"/>
            <a:tileRect/>
          </a:gradFill>
          <a:ln/>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mn-MN" sz="1600" dirty="0" smtClean="0">
                <a:latin typeface="Times New Roman" pitchFamily="18" charset="0"/>
                <a:cs typeface="Times New Roman" pitchFamily="18" charset="0"/>
              </a:rPr>
              <a:t>Хорооноос 2015 онд баталсан “Үнэт цаас гаргагчийн мэдээллийн ил тод байдлын журам”</a:t>
            </a:r>
            <a:endParaRPr lang="en-US" sz="1600" dirty="0" smtClean="0">
              <a:latin typeface="Times New Roman" panose="02020603050405020304" pitchFamily="18" charset="0"/>
              <a:cs typeface="Times New Roman" panose="02020603050405020304" pitchFamily="18" charset="0"/>
            </a:endParaRPr>
          </a:p>
          <a:p>
            <a:r>
              <a:rPr lang="mn-MN" sz="1600" dirty="0" smtClean="0">
                <a:latin typeface="Times New Roman" pitchFamily="18" charset="0"/>
                <a:cs typeface="Times New Roman" pitchFamily="18" charset="0"/>
              </a:rPr>
              <a:t>Хорооноос 2014 онд баталсан “Монголын компанийн засаглалын кодекс”</a:t>
            </a:r>
          </a:p>
          <a:p>
            <a:r>
              <a:rPr lang="mn-MN" sz="1600" dirty="0" smtClean="0">
                <a:latin typeface="Times New Roman" pitchFamily="18" charset="0"/>
                <a:cs typeface="Times New Roman" pitchFamily="18" charset="0"/>
              </a:rPr>
              <a:t>МХБ биржээс 2015 онд баталсан “Үнэт цаасны бүртгэлийн журам”</a:t>
            </a:r>
          </a:p>
          <a:p>
            <a:pPr>
              <a:buFontTx/>
              <a:buNone/>
            </a:pPr>
            <a:r>
              <a:rPr lang="mn-MN" sz="1600" dirty="0" smtClean="0">
                <a:latin typeface="Times New Roman" pitchFamily="18" charset="0"/>
                <a:cs typeface="Times New Roman" pitchFamily="18" charset="0"/>
              </a:rPr>
              <a:t> </a:t>
            </a:r>
          </a:p>
        </p:txBody>
      </p:sp>
      <p:sp>
        <p:nvSpPr>
          <p:cNvPr id="16" name="Text Placeholder 3"/>
          <p:cNvSpPr txBox="1">
            <a:spLocks/>
          </p:cNvSpPr>
          <p:nvPr/>
        </p:nvSpPr>
        <p:spPr>
          <a:xfrm>
            <a:off x="500034" y="1214422"/>
            <a:ext cx="8215370" cy="1428760"/>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mn-MN" sz="2000" dirty="0" smtClean="0">
                <a:latin typeface="Times New Roman" pitchFamily="18" charset="0"/>
                <a:cs typeface="Times New Roman" pitchFamily="18" charset="0"/>
              </a:rPr>
              <a:t>	</a:t>
            </a:r>
            <a:r>
              <a:rPr lang="mn-MN" sz="2000" i="1" dirty="0" smtClean="0">
                <a:latin typeface="Times New Roman" pitchFamily="18" charset="0"/>
                <a:cs typeface="Times New Roman" pitchFamily="18" charset="0"/>
              </a:rPr>
              <a:t>ХК-иудын мэдээллийн ил тод байллын талаарх харилцааг хууль тогтоомж болон Хороо, МХБ-ээс тогтоосон журмаар зохицуулдаг ба эдгээр зохицуулалтууд сүүлийн 2 жилийн хугацаанд бүхэлдээ өөрчлөгдсөн. Үүнд:</a:t>
            </a:r>
            <a:endParaRPr lang="en-US" sz="2000" i="1" dirty="0" smtClean="0">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F34A7283-3D61-40EC-85B9-6DED58ADABFA}" type="slidenum">
              <a:rPr lang="en-US" smtClean="0"/>
              <a:pPr/>
              <a:t>9</a:t>
            </a:fld>
            <a:endParaRPr lang="en-US"/>
          </a:p>
        </p:txBody>
      </p:sp>
    </p:spTree>
    <p:extLst>
      <p:ext uri="{BB962C8B-B14F-4D97-AF65-F5344CB8AC3E}">
        <p14:creationId xmlns:p14="http://schemas.microsoft.com/office/powerpoint/2010/main" xmlns="" val="181492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FRC</Template>
  <TotalTime>791</TotalTime>
  <Words>1241</Words>
  <Application>Microsoft Office PowerPoint</Application>
  <PresentationFormat>On-screen Show (4:3)</PresentationFormat>
  <Paragraphs>487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FRC</vt:lpstr>
      <vt:lpstr>ҮНЭТ ЦААС ГАРГАГЧИЙН МЭДЭЭЛЛИЙН ИЛ ТОД  БАЙДЛЫН АСУУДАЛ </vt:lpstr>
      <vt:lpstr> Үнэт цаас гаргагчийн мэдээллийн  ил тод байдлын асуудал </vt:lpstr>
      <vt:lpstr> Үнэт цаас гаргагчийн мэдээллийн  ил тод байдлын асуудал </vt:lpstr>
      <vt:lpstr>Slide 4</vt:lpstr>
      <vt:lpstr>Slide 5</vt:lpstr>
      <vt:lpstr>Slide 6</vt:lpstr>
      <vt:lpstr> Үнэт цаас гаргагчийн мэдээллийн  ил тод байдлын асуудал </vt:lpstr>
      <vt:lpstr> Үнэт цаас гаргагчийн мэдээллийн  ил тод байдлын асуудал </vt:lpstr>
      <vt:lpstr>Slide 9</vt:lpstr>
      <vt:lpstr>Slide 10</vt:lpstr>
      <vt:lpstr>Slide 11</vt:lpstr>
      <vt:lpstr> Үнэт цаас гаргагчийн мэдээллийн  ил тод байдлын асуудал </vt:lpstr>
      <vt:lpstr> Үнэт цаас гаргагчийн мэдээллийн  ил тод байдлын асуудал </vt:lpstr>
      <vt:lpstr>  “Үнэт цаас гаргагчийн мэдээллийн ил тод  байдлын журам”       </vt:lpstr>
      <vt:lpstr>Журмын онцлог </vt:lpstr>
      <vt:lpstr>Журмын онцлог </vt:lpstr>
      <vt:lpstr>Журмын онцлог </vt:lpstr>
      <vt:lpstr>Журмын бүтэц</vt:lpstr>
      <vt:lpstr>  Нэг. Нийтлэг үндэслэл  </vt:lpstr>
      <vt:lpstr>  Хоёр. Хугацаат тайланг нийтэд мэдээлэх  </vt:lpstr>
      <vt:lpstr> Компанийн жилийн үйл ажиллагааны тайлангийн мэдээллийн агуулга </vt:lpstr>
      <vt:lpstr>  Компанийн жилийн үйл ажиллагааны тайлангийн мэдээллийн агуулга  </vt:lpstr>
      <vt:lpstr>    Тухай бүр нийтэд хүргэх мэдээлэл    </vt:lpstr>
      <vt:lpstr>    Тухай бүр нийтэд хүргэх мэдээлэл     </vt:lpstr>
      <vt:lpstr>     Тухай бүр нийтэд хүргэх мэдээлэл     </vt:lpstr>
      <vt:lpstr>   Тухай бүр нийтэд хүргэх мэдээлэл    </vt:lpstr>
      <vt:lpstr>    Компаниас мэдээллийг нийтэд мэдээлэх  үйл ажиллагааг хэрэгжүүлэх    </vt:lpstr>
      <vt:lpstr>     Компаниас мэдээллийг нийтэд мэдээлэх  үйл ажиллагааг хэрэгжүүлэх     </vt:lpstr>
      <vt:lpstr>      Мэдээллийг нийтэд хүргэхэд тавигдах хязгаарлалт     </vt:lpstr>
      <vt:lpstr>     Хариуцлага      </vt:lpstr>
      <vt:lpstr>     Эрх зүйн зохицуулалт     </vt:lpstr>
      <vt:lpstr>     Эрх зүйн зохицуулалт     </vt:lpstr>
      <vt:lpstr>          </vt:lpstr>
      <vt:lpstr>Slide 34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Үнэт цаас гаргагчийн мэдээллийн ил тод байдлын журам</dc:title>
  <dc:creator>tserenlkham</dc:creator>
  <cp:lastModifiedBy>Dolgorsuren</cp:lastModifiedBy>
  <cp:revision>121</cp:revision>
  <dcterms:created xsi:type="dcterms:W3CDTF">2016-02-16T07:08:52Z</dcterms:created>
  <dcterms:modified xsi:type="dcterms:W3CDTF">2016-10-05T01:26:40Z</dcterms:modified>
</cp:coreProperties>
</file>