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handoutMasterIdLst>
    <p:handoutMasterId r:id="rId25"/>
  </p:handoutMasterIdLst>
  <p:sldIdLst>
    <p:sldId id="257" r:id="rId2"/>
    <p:sldId id="322" r:id="rId3"/>
    <p:sldId id="339" r:id="rId4"/>
    <p:sldId id="324" r:id="rId5"/>
    <p:sldId id="325" r:id="rId6"/>
    <p:sldId id="323" r:id="rId7"/>
    <p:sldId id="326" r:id="rId8"/>
    <p:sldId id="328" r:id="rId9"/>
    <p:sldId id="330" r:id="rId10"/>
    <p:sldId id="329" r:id="rId11"/>
    <p:sldId id="327" r:id="rId12"/>
    <p:sldId id="331" r:id="rId13"/>
    <p:sldId id="332" r:id="rId14"/>
    <p:sldId id="333" r:id="rId15"/>
    <p:sldId id="334" r:id="rId16"/>
    <p:sldId id="335" r:id="rId17"/>
    <p:sldId id="336" r:id="rId18"/>
    <p:sldId id="341" r:id="rId19"/>
    <p:sldId id="342" r:id="rId20"/>
    <p:sldId id="338" r:id="rId21"/>
    <p:sldId id="340" r:id="rId22"/>
    <p:sldId id="315" r:id="rId23"/>
  </p:sldIdLst>
  <p:sldSz cx="9144000" cy="6858000" type="screen4x3"/>
  <p:notesSz cx="6735763" cy="9799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>
        <p:scale>
          <a:sx n="78" d="100"/>
          <a:sy n="78" d="100"/>
        </p:scale>
        <p:origin x="-1146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F96C3-DDB8-4E5C-A765-C3182E105C6F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26EBD-F5FC-4DFB-B5D3-CDCF8B1231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0014B-6160-423D-99CE-98E03BE2F6C9}" type="datetimeFigureOut">
              <a:rPr lang="en-US" smtClean="0"/>
              <a:pPr/>
              <a:t>10/5/2016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5013"/>
            <a:ext cx="4897437" cy="3675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54828"/>
            <a:ext cx="5388610" cy="4409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937F25-AC58-4C0D-AE2D-9BE2CDB81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2490A-E585-43EA-91E6-70B8DBA4A3C6}" type="datetime1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7EBC-8A06-4F73-9CBC-24F257010E7D}" type="datetime1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43893-6140-4775-AB0E-32A5E1D64AA8}" type="datetime1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2A74-47E4-473E-8484-C00B2FF1ED47}" type="datetime1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B565C-4562-45BD-9F1C-3AC20B75E948}" type="datetime1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EA0E-600E-4B89-AF99-97D66CE4413F}" type="datetime1">
              <a:rPr lang="en-US" smtClean="0"/>
              <a:pPr/>
              <a:t>10/5/2016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FE05-D179-4AD6-BEB9-3F223B6DEA36}" type="datetime1">
              <a:rPr lang="en-US" smtClean="0"/>
              <a:pPr/>
              <a:t>10/5/2016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B938-F59E-42B0-B6BC-58E2B3EFBBBA}" type="datetime1">
              <a:rPr lang="en-US" smtClean="0"/>
              <a:pPr/>
              <a:t>10/5/2016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0BE0C-1134-4902-9370-BC7B1F12B275}" type="datetime1">
              <a:rPr lang="en-US" smtClean="0"/>
              <a:pPr/>
              <a:t>10/5/2016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D26EF-6B2C-42C8-BE9B-20F4C43DBD19}" type="datetime1">
              <a:rPr lang="en-US" smtClean="0"/>
              <a:pPr/>
              <a:t>10/5/2016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03A9-E64A-487D-B3FC-CB32CC74B426}" type="datetime1">
              <a:rPr lang="en-US" smtClean="0"/>
              <a:pPr/>
              <a:t>10/5/2016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A32E7-963F-417B-B600-8D336FBCFFC5}" type="datetime1">
              <a:rPr lang="en-US" smtClean="0"/>
              <a:pPr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A7283-3D61-40EC-85B9-6DED58ADAB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rc.gov.mn/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60575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ХУВЬЦААТ КОМПАНИЙН ХУВЬ</a:t>
            </a:r>
            <a:r>
              <a:rPr lang="mn-M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ЦАА ЭЗЭМШИГЧДИЙН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ХУРЛЫН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ЗАР ХҮРГЭХ</a:t>
            </a:r>
            <a:r>
              <a:rPr lang="mn-M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ХЯНАЛТ ТАВИХ </a:t>
            </a:r>
            <a:r>
              <a:rPr lang="mn-MN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АСУУДАЛ</a:t>
            </a:r>
            <a:br>
              <a:rPr lang="mn-MN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14800"/>
            <a:ext cx="7924800" cy="2438400"/>
          </a:xfrm>
        </p:spPr>
        <p:txBody>
          <a:bodyPr>
            <a:normAutofit fontScale="55000" lnSpcReduction="20000"/>
          </a:bodyPr>
          <a:lstStyle/>
          <a:p>
            <a:pPr algn="r"/>
            <a:endParaRPr lang="mn-MN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mn-MN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Санхүүгийн зохицуулах хороо</a:t>
            </a:r>
          </a:p>
          <a:p>
            <a:pPr algn="r"/>
            <a:r>
              <a:rPr lang="mn-MN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Хяналт шалгалт, зохицуулалтын газрын</a:t>
            </a:r>
          </a:p>
          <a:p>
            <a:pPr algn="r"/>
            <a:r>
              <a:rPr lang="mn-MN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ахлах референт Б.Долгорсүрэн</a:t>
            </a:r>
          </a:p>
          <a:p>
            <a:pPr algn="r"/>
            <a:endParaRPr lang="mn-MN" sz="3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mn-MN" sz="3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mn-MN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Улаанбаатар хот</a:t>
            </a:r>
          </a:p>
          <a:p>
            <a:r>
              <a:rPr lang="mn-MN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mn-MN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.10.05</a:t>
            </a:r>
          </a:p>
          <a:p>
            <a:pPr algn="r"/>
            <a:endParaRPr lang="mn-MN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mn-MN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144963"/>
          </a:xfrm>
        </p:spPr>
        <p:txBody>
          <a:bodyPr>
            <a:normAutofit fontScale="85000" lnSpcReduction="20000"/>
          </a:bodyPr>
          <a:lstStyle/>
          <a:p>
            <a:pPr algn="r">
              <a:buNone/>
            </a:pPr>
            <a:r>
              <a:rPr lang="mn-MN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mn-M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Журмыг шинэчлэх шаардлага</a:t>
            </a:r>
          </a:p>
          <a:p>
            <a:pPr lvl="0" algn="just"/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Хуулийн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64.2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-т “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Хувьцаат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компанийн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хувьд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 бүртгэлийн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өдрийг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төлөөлөн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удирдах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зөвлөл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эзэмшигчдийн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хурлыг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хуралдуулах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тухай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шийдвэр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гаргах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үед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тогтоох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бөгөөд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энэ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өдөр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нь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хурал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хуралдуулах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тухай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шийдвэр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гарсан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өдрөөс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өмнө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байж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болохгүй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Энэ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хэсэгт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2014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оны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дугаар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сарын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5-ны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өдрийн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хуулиар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өөрчлөлт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оруулсан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mn-MN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Хуулийн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69.3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-т “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Энэ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хуулийн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69.1-д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заасан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хувь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хүрээгүй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бол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эзэмшигчдийн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хурлыг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хүчин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төгөлдөр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бус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гэж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үзэн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тухайн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хурлыг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хойшлуулж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дахин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хуралдах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өдрийг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төлөөлөн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удирдах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зөвлөл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товлох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бөгөөд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энэ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тохиолдолд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хойшлогдсон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хурлаар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хэлэлцэх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асуудлыг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өөрчлөхийг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хориглоно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Энэ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хэсэгт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2014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оны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дугаар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сарын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5-ны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өдрийн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хуулиар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нэмэлт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оруулсан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14496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mn-MN" sz="2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>
              <a:buNone/>
            </a:pPr>
            <a:endParaRPr lang="mn-MN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mn-MN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Журмыг шинэчлэх шаардлага</a:t>
            </a:r>
          </a:p>
          <a:p>
            <a:pPr algn="just">
              <a:buNone/>
            </a:pP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	Б/ Үнэт цаасны зах зээлийн тухай хуулийн шинэчилсэн найруулгыг 2013 оны 5 дугаар сарын 24-ний өдөр УИХ-аас баталсан. </a:t>
            </a:r>
          </a:p>
          <a:p>
            <a:pPr algn="just">
              <a:buNone/>
            </a:pP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	Тус хуулийн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20.1.8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-д “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эзэмшигчдийн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хурлын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шийдвэрийг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нийтэд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нэн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даруй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мэдээлж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холбогдох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баримт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бичиг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мэдээллийг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хурал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хуралдсанаас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хойш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ажлын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гурван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өдрийн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дотор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Хороо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хөрөнгийн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биржид</a:t>
            </a:r>
            <a:r>
              <a:rPr lang="en-US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хүргүүлэх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” гэж зааснаар шинэ зохицуулалтыг бий болгосон.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mn-MN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876800"/>
          </a:xfrm>
        </p:spPr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mn-MN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mn-M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Журмыг шинэчлэх шаардлага</a:t>
            </a:r>
          </a:p>
          <a:p>
            <a:pPr algn="r">
              <a:buNone/>
            </a:pPr>
            <a:endParaRPr lang="mn-MN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В/ Зөрчлийн тухай хууль 2015 оны 12 дугаар сарын 04-ний өдөр УИХ-аар батлагдаж,  2016 оны 9 дүгээр сарын 01-ний өдрөөс эхлэн мөрдөхөөр болсон. Тус хуулиар Үнэт цаасны зах зээлийн тухай хууль, Компаний тухай хуулиар зохицуулагдаж байсан хариуцлагын асуудлуудыг тус хуулиар зохицуулагдахаар болсон.</a:t>
            </a:r>
          </a:p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Г/ Журмын зарим зохицуулалтыг шинэчлэх асуудлууд өнөөгийн нөхцөл байдалтай уялдуулж гарч ирсэн.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mn-MN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981200"/>
            <a:ext cx="8686800" cy="4876800"/>
          </a:xfrm>
        </p:spPr>
        <p:txBody>
          <a:bodyPr>
            <a:normAutofit fontScale="77500" lnSpcReduction="20000"/>
          </a:bodyPr>
          <a:lstStyle/>
          <a:p>
            <a:pPr algn="r">
              <a:buNone/>
            </a:pPr>
            <a:r>
              <a:rPr lang="mn-MN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mn-M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Журмыг шинэчлэх шаардлага</a:t>
            </a: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Тухайлбал, Хорооны 2015 оны 443 дугаар тогтоолоор “</a:t>
            </a:r>
            <a:r>
              <a:rPr lang="mn-MN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Үнэт цаас гаргагчийн мэдээллийн ил тод байдлын журам</a:t>
            </a: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” батлагдсанаар ХК-иудын мэдээлэл Хөрөнгийн биржийн болон тухайн ХК-ийн цахим хуудсаар дамжуулан нийтэд нээлттэй болгох зохицуулалтыг бий болгосон. 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mn-MN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	“МХБ” ХК-ийн гүйцэтгэх захирлын 2016 оны 3 дугаар сарын 18-ны өдрийн 111 дүгээр тушаалаар батлагдсан “Үнэт цаас гаргагчийн мэдээллийн ил тод байдлын цахим тайланг ирүүлэх заавар, маягтууд”-ыг Хорооны дээрх журамд үндэслэн баталсан тул мэдээллийн ил тод байдал хангагдах, хувьцаа эзэмшигчдэд хүргэх мэдээллийн суваг идэвхижих зэрэг эерэг нөхцүүд бий болох боломж бүрдсэн.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mn-MN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	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mn-MN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876800"/>
          </a:xfrm>
        </p:spPr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mn-MN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Ж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урам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 5 зүйлтэй ба бүтэц дараах байдалтай байна. Үүнд:</a:t>
            </a:r>
          </a:p>
          <a:p>
            <a:pPr algn="just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Нэг. Нийтлэг үндэслэл /</a:t>
            </a:r>
            <a:r>
              <a:rPr lang="mn-MN" sz="2400" b="1" i="1" dirty="0" smtClean="0">
                <a:latin typeface="Times New Roman" pitchFamily="18" charset="0"/>
                <a:cs typeface="Times New Roman" pitchFamily="18" charset="0"/>
              </a:rPr>
              <a:t>зохицуулах харилцаа, хэрэглэх хүрээ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оёр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Хурал хуралдуулах шийдвэр гаргах /</a:t>
            </a:r>
            <a:r>
              <a:rPr lang="mn-MN" sz="2400" b="1" i="1" dirty="0" smtClean="0">
                <a:latin typeface="Times New Roman" pitchFamily="18" charset="0"/>
                <a:cs typeface="Times New Roman" pitchFamily="18" charset="0"/>
              </a:rPr>
              <a:t>хувьцаа эзэмшигчдийн хурал хуралдуулах шийдвэр гаргах ажиллагааг /хурал хуралдуулах шийдвэр гаргах журам, түүнийг гаргах этгээд, хуралдуулах хугацаа, эрх бүхий байгууллагад мэдэгдэл ирүүлэх журам, хуралд оролцох эрхтэй хувьцаа эзэмшигчдийн нэрсийн жагсаалт гаргах бүртгэлийг өдрийг тогтоох аргачлал гэх мэт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mn-MN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572000"/>
          </a:xfrm>
        </p:spPr>
        <p:txBody>
          <a:bodyPr>
            <a:normAutofit fontScale="77500" lnSpcReduction="20000"/>
          </a:bodyPr>
          <a:lstStyle/>
          <a:p>
            <a:pPr algn="r">
              <a:buNone/>
            </a:pPr>
            <a:r>
              <a:rPr lang="mn-MN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урав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урлын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зар</a:t>
            </a: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 хүргэх /хувьцаа эзэмшигчдийн хурлын зарыг хүргэх журам/ </a:t>
            </a:r>
            <a:r>
              <a:rPr lang="mn-MN" sz="2600" b="1" i="1" dirty="0" smtClean="0">
                <a:latin typeface="Times New Roman" pitchFamily="18" charset="0"/>
                <a:cs typeface="Times New Roman" pitchFamily="18" charset="0"/>
              </a:rPr>
              <a:t>хувьцаа эзэмшигчдийн хурлын зарыг хүргэх арга хэлбэр, давтамж, хурлын зард заавал тусгах мэдээлэл, брокер дилерийн компанид хүргэх мэдээлэл, хойшлогдсон хурлын мэдэгдлийг ирүүлэх зохицуулалт гэх мэт</a:t>
            </a: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	Дөрөв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Бусад /</a:t>
            </a:r>
            <a:r>
              <a:rPr lang="mn-MN" sz="2600" b="1" i="1" dirty="0" smtClean="0">
                <a:latin typeface="Times New Roman" pitchFamily="18" charset="0"/>
                <a:cs typeface="Times New Roman" pitchFamily="18" charset="0"/>
              </a:rPr>
              <a:t>Хуралд оролцоогүй, эсхүл эсрэг саналтай байсан хувьцаа эзэмшигч нь Хороонд гомдол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гарга</a:t>
            </a:r>
            <a:r>
              <a:rPr lang="mn-MN" sz="2600" b="1" i="1" dirty="0" smtClean="0">
                <a:latin typeface="Times New Roman" pitchFamily="18" charset="0"/>
                <a:cs typeface="Times New Roman" pitchFamily="18" charset="0"/>
              </a:rPr>
              <a:t>х, гомдол нь үндэслэлтэй гэж Хороо шийдвэрийг Компанийн тухай хуулийн 70.2-т заасан эрх хэмжээний дагуу хүчингүйд тооцох</a:t>
            </a: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/ 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	Тав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Х</a:t>
            </a: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ариуцлага /</a:t>
            </a:r>
            <a:r>
              <a:rPr lang="mn-MN" sz="2600" b="1" i="1" dirty="0" smtClean="0">
                <a:latin typeface="Times New Roman" pitchFamily="18" charset="0"/>
                <a:cs typeface="Times New Roman" pitchFamily="18" charset="0"/>
              </a:rPr>
              <a:t>журмыг зөрчихөд үүсэх эрх зүйн үр дагавар хариуцлагын зохицуулалтыг Зөрчлийн тухай шинэ хуулийн захиргааны хариуцлагыг хүлээлгэх зохицуулалт</a:t>
            </a: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mn-MN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572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mn-MN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Хавсралт 1. 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Хувьцаа эзэмшигчдийн хурлын мэдэгдэл</a:t>
            </a:r>
          </a:p>
          <a:p>
            <a:pPr algn="just">
              <a:buNone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Хавсралт 2.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увьцаа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эзэмшигчдийн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ээлжит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хурлын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мэдэгд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лийн хяналтын хуудас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mn-MN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572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mn-MN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>
              <a:buNone/>
            </a:pPr>
            <a:r>
              <a:rPr lang="en-US" sz="2400" dirty="0" smtClean="0"/>
              <a:t>	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5.1. Энэхүү журмын хэрэгжилтэд Хорооны улсын байцаагч хяналт тавина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Энэхүү журмыг зөрчсөн этгээдэд Зөрчлийн тухай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хуул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ийн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10.8.5-д заасны дагуу Хорооны улсын байцаагч захиргааны хариуцлага хүлээлгэнэ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mn-MN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447800"/>
            <a:ext cx="8915400" cy="5257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mn-MN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эзэмшигчидтэй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холбоотой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тулгамдаж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байгаа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асуудлууд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mn-MN" sz="29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900" dirty="0" smtClean="0">
                <a:latin typeface="Times New Roman" pitchFamily="18" charset="0"/>
                <a:cs typeface="Times New Roman" pitchFamily="18" charset="0"/>
              </a:rPr>
              <a:t>- ХК-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иудын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ихэнх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нь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ашиггүй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ажилладаг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ашигтай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ажилладаг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компанийн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тоо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цөөн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ашгийн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хэмжээ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бага</a:t>
            </a:r>
            <a:r>
              <a:rPr lang="mn-MN" sz="29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endParaRPr lang="mn-MN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9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эзэмшигчид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эрхээ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мэддэггүй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эрхийн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хэрэгжилт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муу</a:t>
            </a:r>
            <a:r>
              <a:rPr lang="mn-MN" sz="29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endParaRPr lang="mn-MN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9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Том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эзэмшигчид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ТУЗ,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удирдлага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нь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компанийн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сайн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засаглалыг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хэрэгжүүлэх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эзэмшигчдийн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эрх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тэгш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байдлыг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хангуулахдаа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тааруу</a:t>
            </a:r>
            <a:r>
              <a:rPr lang="mn-MN" sz="29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endParaRPr lang="mn-MN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9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Хөрөнгийн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зах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зээлийг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хянах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зохицуулах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чиг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үүрэг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бүхий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төрийн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байгууллага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болон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зохицуулагч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нь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мэдээ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тайланг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цаг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хугацаанд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гүйцэтгэх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ирүүлэх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тухай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шаарддаг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ч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үүнийг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хөрөнгийн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зах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ээлийг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хөгжүүлэх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хүчин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зүйл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талаас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нь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ойлгож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хэрэглэдэггүй</a:t>
            </a:r>
            <a:r>
              <a:rPr lang="mn-MN" sz="29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mn-MN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9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447800"/>
            <a:ext cx="89154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mn-MN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эзэмшигчидтэй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холбоотой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тулгамдаж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байгаа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асуудлууд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mn-MN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- ХК,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хөрөнгө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оруулагчид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хөрөнгийн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биржид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бүртгэлтэй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байхын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давуу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талыг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ойлгодоггүйгээс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ач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холбогдол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өгдөггүй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Ногдол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ашгийн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татвар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авч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эхэлсэн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нь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ногдол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ашиг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тараах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сонирхлыг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бууруулж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зардлаа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өсгөхөд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чиглэж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байдаг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ХК-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хувьд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хөрөнгийн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зах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зээл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дэх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зохицуулалт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нь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ажиллагаа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ихтэй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зардалтай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байдаг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эзэмшигчид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нь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өөрсдийн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эрх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үүргийг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сайн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мэддэггүйг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эзэмшиж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байгаа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компанийн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талаархи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мэдээлэл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хомс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эзэмшигчдийн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хуралд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хэрхэн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яаж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оролцох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талаар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туршлага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тааруу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9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144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mn-MN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ХЭХ-ыг зохион байгуулахад яагаад ач холбогдол өгдөг вэ?</a:t>
            </a:r>
          </a:p>
          <a:p>
            <a:pPr algn="just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- Төр /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ороо/-ийн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зайлшгүй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хийх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ёстой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ажлуудын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нэг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нь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хөрөнгө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оруулагчид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болон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хөрөнгийн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зах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зээлд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оролцогчдын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эрхийг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хамгаалах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асуудал</a:t>
            </a:r>
            <a:endParaRPr lang="mn-MN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ЭХ-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ыг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амжилттай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зохион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байгуулах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нь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эзэмшигчдийн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үндсэн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эрхүүдийн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хэрэгжилтийг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хангах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чухал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арга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зам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mn-MN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572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mn-MN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 algn="just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mn-MN" sz="2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mn-MN" sz="2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орооноос баримтлах бодлогын талаар</a:t>
            </a:r>
          </a:p>
          <a:p>
            <a:pPr algn="just">
              <a:buNone/>
            </a:pPr>
            <a:endParaRPr lang="mn-MN" sz="2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Компанийн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сайн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засаглал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ыг бүх ХК-д нэвтрүүлэх ажлыг гүнзгийрүүлнэ.</a:t>
            </a:r>
          </a:p>
          <a:p>
            <a:pPr algn="just">
              <a:buNone/>
            </a:pPr>
            <a:endParaRPr lang="mn-MN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ЭХ-ын зар хүргэх асуудал, ХЭХ-ын чанар, хувьцаа эзэмшигчдийн эрх ашгийг хамгаалах, оролцоог хангуулахад хатуу шаардлага тавьна.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mn-MN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57200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mn-MN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АСУУЛТ</a:t>
            </a:r>
          </a:p>
          <a:p>
            <a:pPr algn="ctr">
              <a:buNone/>
            </a:pPr>
            <a:endParaRPr lang="mn-MN" sz="2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mn-MN" sz="2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mn-M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ХАРИУЛТ</a:t>
            </a:r>
          </a:p>
          <a:p>
            <a:pPr algn="ctr">
              <a:buNone/>
            </a:pPr>
            <a:endParaRPr lang="mn-MN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mn-MN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15 МИНУТ</a:t>
            </a:r>
            <a:endParaRPr lang="mn-MN" sz="28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Tserentogtokh.ADDS\Desktop\images (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0"/>
            <a:ext cx="4800600" cy="3505200"/>
          </a:xfrm>
          <a:prstGeom prst="rect">
            <a:avLst/>
          </a:prstGeom>
          <a:noFill/>
        </p:spPr>
      </p:pic>
      <p:pic>
        <p:nvPicPr>
          <p:cNvPr id="6147" name="Picture 3" descr="C:\Documents and Settings\Tserentogtokh.ADDS\Desktop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419600" cy="3429000"/>
          </a:xfrm>
          <a:prstGeom prst="rect">
            <a:avLst/>
          </a:prstGeom>
          <a:noFill/>
        </p:spPr>
      </p:pic>
      <p:pic>
        <p:nvPicPr>
          <p:cNvPr id="6148" name="Picture 4" descr="C:\Documents and Settings\Tserentogtokh.ADDS\Desktop\images (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429000"/>
            <a:ext cx="4495800" cy="3429000"/>
          </a:xfrm>
          <a:prstGeom prst="rect">
            <a:avLst/>
          </a:prstGeom>
          <a:noFill/>
        </p:spPr>
      </p:pic>
      <p:pic>
        <p:nvPicPr>
          <p:cNvPr id="1026" name="Picture 2" descr="C:\Documents and Settings\Tserentogtokh.ADDS\Desktop\images (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3505200"/>
            <a:ext cx="4648200" cy="33528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914400" y="1676400"/>
            <a:ext cx="76962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n-MN" sz="2800" b="1" dirty="0" smtClean="0">
                <a:latin typeface="Times New Roman" pitchFamily="18" charset="0"/>
                <a:cs typeface="Times New Roman" pitchFamily="18" charset="0"/>
              </a:rPr>
              <a:t>АНХААРАЛ ТАВЬСАНД БАЯРЛАЛАА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mn-MN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mn-MN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Санхүүгийн зохицуулах хороо</a:t>
            </a:r>
          </a:p>
          <a:p>
            <a:pPr algn="r">
              <a:buNone/>
            </a:pPr>
            <a:r>
              <a:rPr lang="mn-MN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Хяналт шалгалт, зохицуулалтын газар</a:t>
            </a:r>
          </a:p>
          <a:p>
            <a:pPr algn="r">
              <a:buNone/>
            </a:pPr>
            <a:r>
              <a:rPr lang="mn-MN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Утас: 26 16 59</a:t>
            </a:r>
          </a:p>
          <a:p>
            <a:pPr algn="r">
              <a:buNone/>
            </a:pPr>
            <a:endParaRPr lang="en-US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Web site</a:t>
            </a:r>
            <a:r>
              <a:rPr lang="mn-MN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www.frc.gov.mn</a:t>
            </a:r>
            <a:endParaRPr lang="mn-MN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mn-MN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144963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>	Яагаад ач холбогдпол өгдөг вэ?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>орооны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зайлшгүй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хийх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ёстой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ажлуудын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нэг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нь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хөрөнгө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оруулагчид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болон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хөрөнгийн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зах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зээлд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оролцогчдын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эрхийг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хамгаалах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асуудал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mn-MN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>ЭХ-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ыг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амжилттай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зохион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байгуулах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нь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эзэмшигчдийн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үндсэн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эрхүүдийн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хэрэгжилтийг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хангах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чухал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арга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зам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юм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mn-MN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- Компанийн тухай хууль /1999 он/-ийн 66.2-т “</a:t>
            </a:r>
            <a:r>
              <a:rPr lang="mn-MN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хувьцаат компанийн хурлын зар мэдээг хүргэх журмыг Санхүүгийн зохицуулах хороо тогтоож болно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pPr algn="just">
              <a:buNone/>
            </a:pPr>
            <a:endParaRPr lang="mn-MN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	- Хорооны 2008 оны 141 дүгээр тогтоолоор “</a:t>
            </a:r>
            <a:r>
              <a:rPr lang="mn-MN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Хувьцаат компанийн хувь нийлүүлэгчдийн хурлын зар мэдээг хүргэх тухай журам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85000" lnSpcReduction="20000"/>
          </a:bodyPr>
          <a:lstStyle/>
          <a:p>
            <a:pPr algn="r">
              <a:buNone/>
            </a:pPr>
            <a:r>
              <a:rPr lang="mn-MN" sz="2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>
              <a:buNone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- ХК-ийн ХЭХ-ыг зарлан хуралдуулах журам, хурлын зарыг нийтэд хүргэх </a:t>
            </a:r>
            <a:r>
              <a:rPr lang="mn-MN" sz="2400" b="1" dirty="0" smtClean="0">
                <a:latin typeface="Times New Roman" pitchFamily="18" charset="0"/>
                <a:cs typeface="Times New Roman" pitchFamily="18" charset="0"/>
              </a:rPr>
              <a:t>хэлбэр, хугацаа, хурлаар хэлэлцэх асуудал, хувьцаа эзэмшигчдэд танилцуулах мэдээлэл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 болон </a:t>
            </a:r>
            <a:r>
              <a:rPr lang="mn-MN" sz="2400" b="1" dirty="0" smtClean="0">
                <a:latin typeface="Times New Roman" pitchFamily="18" charset="0"/>
                <a:cs typeface="Times New Roman" pitchFamily="18" charset="0"/>
              </a:rPr>
              <a:t>хууль, Хорооноос тогтоосон шаардлагыг хангаагүй хуралдсан ХК-ийн ХЭХ болон түүнээс гарсан тодорхой шийдвэрүүдийг хүчингүй болгох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, зохицуулагч байгууллага болох Хорооны эрх хэмжээг тодорхой болгосон зэрэг эрх зүйн зохицуулалтууд шинээр хуульчлагдсан.</a:t>
            </a:r>
          </a:p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- Тодорхой нэр томьёонууд өөрчлөгдсөн. Тухайлбал, </a:t>
            </a:r>
          </a:p>
          <a:p>
            <a:pPr algn="just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“</a:t>
            </a:r>
            <a:r>
              <a:rPr lang="mn-MN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 нийлүүлэгч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”- “</a:t>
            </a:r>
            <a:r>
              <a:rPr lang="mn-MN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хувьцаа эзэмшигч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pPr algn="just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“</a:t>
            </a:r>
            <a:r>
              <a:rPr lang="mn-MN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 нийлүүлэгчдийн хурал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” -“</a:t>
            </a:r>
            <a:r>
              <a:rPr lang="mn-MN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хувьцаа эзэмшигчдийн хурал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mn-MN" sz="2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>
              <a:buNone/>
            </a:pPr>
            <a:endParaRPr lang="mn-MN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mn-MN" sz="2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Журмыг шинэчлэх шаардлага</a:t>
            </a:r>
          </a:p>
          <a:p>
            <a:pPr algn="r">
              <a:buNone/>
            </a:pPr>
            <a:r>
              <a:rPr lang="mn-MN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- ХЭХ-ын зар мэдээ, товыг мэдэгдэх асуудал нь хувьцаа эзэмшигчдийн санал өгөх үндсэн эрхээ хэрэгжүүлэхэд суурь нөхцөл нь болдог  </a:t>
            </a:r>
          </a:p>
          <a:p>
            <a:pPr algn="just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- Компанийн тухай хуульд нарийвчилсан зохицуулалт дутагдалтай байсан</a:t>
            </a:r>
          </a:p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- Компанийн тухай хууль /2011 он/-ийн 65.3-т “</a:t>
            </a:r>
            <a:r>
              <a:rPr lang="mn-MN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Хувьцаат компанийн хувьцаа эзэмшигчдийн хурлын зар хүргэх журмыг Санхүүгийн зохицуулах хороо тогтооно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just">
              <a:buNone/>
            </a:pPr>
            <a:endParaRPr lang="mn-MN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	- Хорооны 2012 оны 34 дүгээр тогтоолоор “</a:t>
            </a:r>
            <a:r>
              <a:rPr lang="mn-MN" sz="2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Хувьцаат компанийн хувь эзэмшигчдийн хурлын зар хүргэх журам</a:t>
            </a:r>
            <a:r>
              <a:rPr lang="mn-MN" sz="22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just">
              <a:buNone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419600"/>
          </a:xfrm>
        </p:spPr>
        <p:txBody>
          <a:bodyPr>
            <a:normAutofit fontScale="85000" lnSpcReduction="20000"/>
          </a:bodyPr>
          <a:lstStyle/>
          <a:p>
            <a:pPr algn="r">
              <a:buNone/>
            </a:pPr>
            <a:r>
              <a:rPr lang="mn-MN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mn-M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Журмыг шинэчлэх шаардлага</a:t>
            </a:r>
          </a:p>
          <a:p>
            <a:pPr algn="r">
              <a:buNone/>
            </a:pPr>
            <a:endParaRPr lang="mn-MN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Хорооны 2012 оны 34 дүгээр тогтоолоор “Хувьцаат компанийн хувь эзэмшигчдийн хурлын зар хүргэх журам”-ыг шинэчлэн батлах дараах нөхцөл байдал үүссэн. Үүнд: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	А/ </a:t>
            </a:r>
            <a:r>
              <a:rPr lang="mn-MN" sz="2400" b="1" dirty="0" smtClean="0">
                <a:latin typeface="Times New Roman" pitchFamily="18" charset="0"/>
                <a:cs typeface="Times New Roman" pitchFamily="18" charset="0"/>
              </a:rPr>
              <a:t>Компанийн тухай хуулийн 60 дугаар зүйл буюу </a:t>
            </a:r>
            <a:r>
              <a:rPr lang="mn-M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Хувьцаа эзэмшигчдийн хурал хуралдуулах тухай шийдвэр гаргах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62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дугаар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400" b="1" dirty="0" smtClean="0">
                <a:latin typeface="Times New Roman" pitchFamily="18" charset="0"/>
                <a:cs typeface="Times New Roman" pitchFamily="18" charset="0"/>
              </a:rPr>
              <a:t>зүйл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эзэмшигчдийн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хурлын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бүрэн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</a:t>
            </a:r>
            <a:r>
              <a:rPr lang="mn-MN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63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дугаар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зүйл</a:t>
            </a:r>
            <a:r>
              <a:rPr lang="mn-MN" sz="2400" b="1" dirty="0" smtClean="0">
                <a:latin typeface="Times New Roman" pitchFamily="18" charset="0"/>
                <a:cs typeface="Times New Roman" pitchFamily="18" charset="0"/>
              </a:rPr>
              <a:t> буюу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эзэмшигчдийн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хурлын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шийдвэр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хүчин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төгөлдөр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болох</a:t>
            </a:r>
            <a:r>
              <a:rPr lang="mn-MN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64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дүгээр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зүйл</a:t>
            </a:r>
            <a:r>
              <a:rPr lang="mn-MN" sz="2400" b="1" dirty="0" smtClean="0">
                <a:latin typeface="Times New Roman" pitchFamily="18" charset="0"/>
                <a:cs typeface="Times New Roman" pitchFamily="18" charset="0"/>
              </a:rPr>
              <a:t> буюу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эзэмшигчдийн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хуралд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оролцох</a:t>
            </a:r>
            <a:r>
              <a:rPr lang="en-US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</a:t>
            </a:r>
            <a:r>
              <a:rPr lang="mn-M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mn-MN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n-MN" sz="2400" b="1" dirty="0" smtClean="0">
                <a:latin typeface="Times New Roman" pitchFamily="18" charset="0"/>
                <a:cs typeface="Times New Roman" pitchFamily="18" charset="0"/>
              </a:rPr>
              <a:t>69 дүгээр зүйл буюу </a:t>
            </a:r>
            <a:r>
              <a:rPr lang="mn-M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Хувьцаа эзэмшигчдийн хурлын ирц /кворум/, хувьцаа эзэмшигчдийн хурал хүчин төгөлдөр болох</a:t>
            </a:r>
            <a:r>
              <a:rPr lang="mn-MN" sz="2400" b="1" dirty="0" smtClean="0">
                <a:latin typeface="Times New Roman" pitchFamily="18" charset="0"/>
                <a:cs typeface="Times New Roman" pitchFamily="18" charset="0"/>
              </a:rPr>
              <a:t> зэрэг зүйлүүдэд 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2014 оны 6 дугаар сарын 05-ны өдөр УИХ-аас </a:t>
            </a:r>
            <a:r>
              <a:rPr lang="mn-MN" sz="2400" b="1" dirty="0" smtClean="0">
                <a:latin typeface="Times New Roman" pitchFamily="18" charset="0"/>
                <a:cs typeface="Times New Roman" pitchFamily="18" charset="0"/>
              </a:rPr>
              <a:t>нэмэлт оруулсан. Тухайлбал,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144963"/>
          </a:xfrm>
        </p:spPr>
        <p:txBody>
          <a:bodyPr>
            <a:normAutofit fontScale="85000" lnSpcReduction="20000"/>
          </a:bodyPr>
          <a:lstStyle/>
          <a:p>
            <a:pPr algn="r">
              <a:buNone/>
            </a:pPr>
            <a:r>
              <a:rPr lang="mn-MN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mn-M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Журмыг шинэчлэх шаардлага</a:t>
            </a:r>
          </a:p>
          <a:p>
            <a:pPr lvl="0" algn="just"/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Хуулийн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60.3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-д “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Хязгаарлагдмал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хариуцлагатай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компанийн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дүрэмд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өөрөөр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заагаагүй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бол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эзэмшигчдийн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хурлыг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энэ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хуулийн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60.1-д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заасан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шийдвэр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гарснаас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хойш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40-өөс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доошгүй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хоногийн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дараа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хуралдуулна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Энэ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хэсэгт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2014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оны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дугаар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сарын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5-ны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өдрийн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хуулиар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өөрчлөлт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оруулсан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mn-MN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Хуулийн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60.5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-д “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Энэ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хуулийн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60.2.8-д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заасан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хурлын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дарга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хүндэтгэн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үзэх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шалтгааны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улмаас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хувьцаа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эзэмшигчдийн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хурлыг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даргалах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боломжгүй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болсон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тохиолдолд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энэ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тухайгаа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төлөөлөн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удирдах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зөвлөл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байхгүй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бол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гүйцэтгэх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удирдлага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/-д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мэдэгдэх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төлөөлөн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удирдах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зөвлөл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хурлын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даргыг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хурал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болохоос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өмнө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дахин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томилно</a:t>
            </a:r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Энэ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хэсэгт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2014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оны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дугаар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сарын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5-ны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өдрийн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хуулиар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нэмсэн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mn-MN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Эрх зүйн зохицуулалт</a:t>
            </a:r>
            <a:r>
              <a:rPr lang="mn-MN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mn-MN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5181600"/>
          </a:xfrm>
        </p:spPr>
        <p:txBody>
          <a:bodyPr>
            <a:normAutofit fontScale="85000" lnSpcReduction="20000"/>
          </a:bodyPr>
          <a:lstStyle/>
          <a:p>
            <a:pPr algn="r">
              <a:buNone/>
            </a:pPr>
            <a:r>
              <a:rPr lang="mn-MN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Эрх зүйн шинэчлэлийн алхам</a:t>
            </a:r>
          </a:p>
          <a:p>
            <a:pPr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mn-M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Журмыг шинэчлэх шаардлага</a:t>
            </a:r>
          </a:p>
          <a:p>
            <a:pPr lvl="0"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Хуулийн 62.1.10-т “төлөөлөн удирдах зөвлөлөөс хуульд заасан журмын дагуу шийдвэрлэж чадаагүй тохиолдолд энэ хуулийн арван нэгдүгээр бүлэгт заасан их хэмжээний хэлцлийг батлах” </a:t>
            </a:r>
            <a:r>
              <a:rPr lang="mn-MN" sz="2400" b="1" i="1" dirty="0" smtClean="0">
                <a:latin typeface="Times New Roman" pitchFamily="18" charset="0"/>
                <a:cs typeface="Times New Roman" pitchFamily="18" charset="0"/>
              </a:rPr>
              <a:t>/Энэ заалтад 2014 оны 6 дугаар сарын 5-ны өдрийн хуулиар нэмэлт оруулсан/</a:t>
            </a:r>
          </a:p>
          <a:p>
            <a:pPr algn="just" fontAlgn="t"/>
            <a:endParaRPr lang="mn-MN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Хуулийн 62.1.11-т “төлөөлөн удирдах зөвлөлөөс хуульд заасан журмын дагуу шийдвэрлэж чадаагүй тохиолдолд энэ хуулийн арван хоёрдугаар бүлэгт заасан сонирхлын зөрчилтэй хэлцлийг батлах” </a:t>
            </a:r>
            <a:r>
              <a:rPr lang="mn-MN" sz="24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mn-MN" sz="2400" b="1" i="1" dirty="0" smtClean="0">
                <a:latin typeface="Times New Roman" pitchFamily="18" charset="0"/>
                <a:cs typeface="Times New Roman" pitchFamily="18" charset="0"/>
              </a:rPr>
              <a:t>Энэ заалтад 2014 оны 6 дугаар сарын 5-ны өдрийн хуулиар нэмэлт оруулсан/</a:t>
            </a:r>
          </a:p>
          <a:p>
            <a:pPr algn="just" fontAlgn="t">
              <a:buNone/>
            </a:pPr>
            <a:endParaRPr lang="mn-MN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mn-MN" sz="2400" dirty="0" smtClean="0">
                <a:latin typeface="Times New Roman" pitchFamily="18" charset="0"/>
                <a:cs typeface="Times New Roman" pitchFamily="18" charset="0"/>
              </a:rPr>
              <a:t>Хуулийн 63.4-т ”Тооллогын комисс тухайн хурлаар хэлэлцэх асуудал тус бүрээр хурлын ирц болон саналын эрхтэй байх хувьцааны тоо, төрлийг тодорхойлно” </a:t>
            </a:r>
            <a:r>
              <a:rPr lang="mn-MN" sz="2400" b="1" i="1" dirty="0" smtClean="0">
                <a:latin typeface="Times New Roman" pitchFamily="18" charset="0"/>
                <a:cs typeface="Times New Roman" pitchFamily="18" charset="0"/>
              </a:rPr>
              <a:t>/Энэ хэсэгт 2014 оны 6 дугаар сарын 5-ны өдрийн хуулиар нэмэлт оруулсан/</a:t>
            </a:r>
          </a:p>
          <a:p>
            <a:pPr algn="just" fontAlgn="t"/>
            <a:endParaRPr lang="mn-MN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mn-M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A7283-3D61-40EC-85B9-6DED58ADABF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FRC</Template>
  <TotalTime>1077</TotalTime>
  <Words>293</Words>
  <Application>Microsoft Office PowerPoint</Application>
  <PresentationFormat>On-screen Show (4:3)</PresentationFormat>
  <Paragraphs>212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FRC</vt:lpstr>
      <vt:lpstr>ХУВЬЦААТ КОМПАНИЙН ХУВЬЦАА ЭЗЭМШИГЧДИЙН ХУРЛЫН  ЗАР ХҮРГЭХ,  ХЯНАЛТ ТАВИХ  АСУУДАЛ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Эрх зүйн зохицуулалт </vt:lpstr>
      <vt:lpstr>  </vt:lpstr>
      <vt:lpstr>Slide 22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Үнэт цаас гаргагчийн мэдээллийн ил тод байдлын журам</dc:title>
  <dc:creator>tserenlkham</dc:creator>
  <cp:lastModifiedBy>Dolgorsuren</cp:lastModifiedBy>
  <cp:revision>156</cp:revision>
  <dcterms:created xsi:type="dcterms:W3CDTF">2016-02-16T07:08:52Z</dcterms:created>
  <dcterms:modified xsi:type="dcterms:W3CDTF">2016-10-05T00:22:32Z</dcterms:modified>
</cp:coreProperties>
</file>